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259" r:id="rId5"/>
    <p:sldId id="283" r:id="rId6"/>
    <p:sldId id="297" r:id="rId7"/>
    <p:sldId id="288" r:id="rId8"/>
    <p:sldId id="298" r:id="rId9"/>
    <p:sldId id="266" r:id="rId10"/>
    <p:sldId id="299" r:id="rId11"/>
    <p:sldId id="300" r:id="rId12"/>
    <p:sldId id="267" r:id="rId13"/>
    <p:sldId id="272" r:id="rId14"/>
    <p:sldId id="271" r:id="rId15"/>
    <p:sldId id="270" r:id="rId16"/>
    <p:sldId id="269" r:id="rId17"/>
    <p:sldId id="268" r:id="rId18"/>
    <p:sldId id="275" r:id="rId19"/>
    <p:sldId id="284" r:id="rId20"/>
    <p:sldId id="289" r:id="rId21"/>
    <p:sldId id="290" r:id="rId22"/>
    <p:sldId id="291" r:id="rId23"/>
    <p:sldId id="293" r:id="rId24"/>
    <p:sldId id="294" r:id="rId25"/>
    <p:sldId id="296" r:id="rId26"/>
    <p:sldId id="295" r:id="rId27"/>
    <p:sldId id="277" r:id="rId28"/>
    <p:sldId id="280" r:id="rId29"/>
    <p:sldId id="278" r:id="rId30"/>
    <p:sldId id="279" r:id="rId31"/>
    <p:sldId id="281" r:id="rId32"/>
    <p:sldId id="282" r:id="rId33"/>
    <p:sldId id="2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E04809-22A3-03B9-A2F0-135C0BFF0760}" v="4" dt="2024-05-28T16:10:38.7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5/26/2025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4153390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5/26/2025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5/26/2025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5/26/2025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5/26/2025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5/26/2025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5/26/2025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5/26/2025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5/26/2025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5/26/2025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5/26/2025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5/26/2025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III. Thu </a:t>
            </a:r>
            <a:r>
              <a:rPr lang="en-US" dirty="0" err="1"/>
              <a:t>thập</a:t>
            </a:r>
            <a:r>
              <a:rPr lang="en-US" dirty="0"/>
              <a:t> </a:t>
            </a:r>
            <a:r>
              <a:rPr lang="en-US" dirty="0" err="1"/>
              <a:t>dữ</a:t>
            </a:r>
            <a:r>
              <a:rPr lang="en-US" dirty="0"/>
              <a:t> </a:t>
            </a:r>
            <a:r>
              <a:rPr lang="en-US" dirty="0" err="1"/>
              <a:t>liệu</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000" dirty="0" err="1"/>
              <a:t>Dữ</a:t>
            </a:r>
            <a:r>
              <a:rPr lang="en-US" sz="2000" dirty="0"/>
              <a:t> </a:t>
            </a:r>
            <a:r>
              <a:rPr lang="en-US" sz="2000" dirty="0" err="1"/>
              <a:t>liệu</a:t>
            </a:r>
            <a:r>
              <a:rPr lang="en-US" sz="2000" dirty="0"/>
              <a:t> </a:t>
            </a:r>
            <a:r>
              <a:rPr lang="en-US" sz="2000" dirty="0" err="1"/>
              <a:t>thu</a:t>
            </a:r>
            <a:r>
              <a:rPr lang="en-US" sz="2000" dirty="0"/>
              <a:t> </a:t>
            </a:r>
            <a:r>
              <a:rPr lang="en-US" sz="2000" dirty="0" err="1"/>
              <a:t>thập</a:t>
            </a:r>
            <a:r>
              <a:rPr lang="en-US" sz="2000" dirty="0"/>
              <a:t> </a:t>
            </a:r>
            <a:r>
              <a:rPr lang="en-US" sz="2000" dirty="0" err="1"/>
              <a:t>được</a:t>
            </a:r>
            <a:r>
              <a:rPr lang="en-US" sz="2000" dirty="0"/>
              <a:t> </a:t>
            </a:r>
            <a:r>
              <a:rPr lang="en-US" sz="2000" dirty="0" err="1"/>
              <a:t>gồm</a:t>
            </a:r>
            <a:r>
              <a:rPr lang="en-US" sz="2000" dirty="0"/>
              <a:t> </a:t>
            </a:r>
            <a:r>
              <a:rPr lang="en-US" sz="2000" dirty="0" err="1"/>
              <a:t>danh</a:t>
            </a:r>
            <a:r>
              <a:rPr lang="en-US" sz="2000" dirty="0"/>
              <a:t> </a:t>
            </a:r>
            <a:r>
              <a:rPr lang="en-US" sz="2000" dirty="0" err="1"/>
              <a:t>sách</a:t>
            </a:r>
            <a:r>
              <a:rPr lang="en-US" sz="2000" dirty="0"/>
              <a:t> </a:t>
            </a:r>
            <a:r>
              <a:rPr lang="en-US" sz="2000" dirty="0" err="1"/>
              <a:t>công</a:t>
            </a:r>
            <a:r>
              <a:rPr lang="en-US" sz="2000" dirty="0"/>
              <a:t> ty, </a:t>
            </a:r>
            <a:r>
              <a:rPr lang="en-US" sz="2000" dirty="0" err="1"/>
              <a:t>lịch</a:t>
            </a:r>
            <a:r>
              <a:rPr lang="en-US" sz="2000" dirty="0"/>
              <a:t> </a:t>
            </a:r>
            <a:r>
              <a:rPr lang="en-US" sz="2000" dirty="0" err="1"/>
              <a:t>sử</a:t>
            </a:r>
            <a:r>
              <a:rPr lang="en-US" sz="2000" dirty="0"/>
              <a:t> </a:t>
            </a:r>
            <a:r>
              <a:rPr lang="en-US" sz="2000" dirty="0" err="1"/>
              <a:t>giao</a:t>
            </a:r>
            <a:r>
              <a:rPr lang="en-US" sz="2000" dirty="0"/>
              <a:t> </a:t>
            </a:r>
            <a:r>
              <a:rPr lang="en-US" sz="2000" dirty="0" err="1"/>
              <a:t>dịch</a:t>
            </a:r>
            <a:r>
              <a:rPr lang="en-US" sz="2000" dirty="0"/>
              <a:t> </a:t>
            </a:r>
            <a:r>
              <a:rPr lang="en-US" sz="2000" dirty="0" err="1"/>
              <a:t>chứng</a:t>
            </a:r>
            <a:r>
              <a:rPr lang="en-US" sz="2000" dirty="0"/>
              <a:t> </a:t>
            </a:r>
            <a:r>
              <a:rPr lang="en-US" sz="2000" dirty="0" err="1"/>
              <a:t>khoán</a:t>
            </a:r>
            <a:r>
              <a:rPr lang="en-US" sz="2000" dirty="0"/>
              <a:t>, </a:t>
            </a:r>
            <a:r>
              <a:rPr lang="en-US" sz="2000" dirty="0" err="1"/>
              <a:t>và</a:t>
            </a:r>
            <a:r>
              <a:rPr lang="en-US" sz="2000" dirty="0"/>
              <a:t> </a:t>
            </a:r>
            <a:r>
              <a:rPr lang="en-US" sz="2000" dirty="0" err="1"/>
              <a:t>các</a:t>
            </a:r>
            <a:r>
              <a:rPr lang="en-US" sz="2000" dirty="0"/>
              <a:t> </a:t>
            </a:r>
            <a:r>
              <a:rPr lang="en-US" sz="2000" dirty="0" err="1"/>
              <a:t>bản</a:t>
            </a:r>
            <a:r>
              <a:rPr lang="en-US" sz="2000" dirty="0"/>
              <a:t> tin </a:t>
            </a:r>
            <a:r>
              <a:rPr lang="en-US" sz="2000" dirty="0" err="1"/>
              <a:t>tài</a:t>
            </a:r>
            <a:r>
              <a:rPr lang="en-US" sz="2000" dirty="0"/>
              <a:t> </a:t>
            </a:r>
            <a:r>
              <a:rPr lang="en-US" sz="2000" dirty="0" err="1"/>
              <a:t>chính</a:t>
            </a:r>
            <a:r>
              <a:rPr lang="en-US" sz="2000" dirty="0"/>
              <a:t> </a:t>
            </a:r>
            <a:r>
              <a:rPr lang="en-US" sz="2000" dirty="0" err="1"/>
              <a:t>của</a:t>
            </a:r>
            <a:r>
              <a:rPr lang="en-US" sz="2000" dirty="0"/>
              <a:t> </a:t>
            </a:r>
            <a:r>
              <a:rPr lang="en-US" sz="2000" dirty="0" err="1"/>
              <a:t>công</a:t>
            </a:r>
            <a:r>
              <a:rPr lang="en-US" sz="2000" dirty="0"/>
              <a:t> ty</a:t>
            </a:r>
          </a:p>
          <a:p>
            <a:r>
              <a:rPr lang="en-US" sz="2000" dirty="0" err="1"/>
              <a:t>Dữ</a:t>
            </a:r>
            <a:r>
              <a:rPr lang="en-US" sz="2000" dirty="0"/>
              <a:t> </a:t>
            </a:r>
            <a:r>
              <a:rPr lang="en-US" sz="2000" dirty="0" err="1"/>
              <a:t>liệu</a:t>
            </a:r>
            <a:r>
              <a:rPr lang="en-US" sz="2000" dirty="0"/>
              <a:t> </a:t>
            </a:r>
            <a:r>
              <a:rPr lang="en-US" sz="2000" dirty="0" err="1"/>
              <a:t>công</a:t>
            </a:r>
            <a:r>
              <a:rPr lang="en-US" sz="2000" dirty="0"/>
              <a:t> ty </a:t>
            </a:r>
            <a:r>
              <a:rPr lang="en-US" sz="2000" dirty="0" err="1"/>
              <a:t>niêm</a:t>
            </a:r>
            <a:r>
              <a:rPr lang="en-US" sz="2000" dirty="0"/>
              <a:t> </a:t>
            </a:r>
            <a:r>
              <a:rPr lang="en-US" sz="2000" dirty="0" err="1"/>
              <a:t>yết</a:t>
            </a:r>
            <a:r>
              <a:rPr lang="en-US" sz="2000" dirty="0"/>
              <a:t> </a:t>
            </a:r>
            <a:r>
              <a:rPr lang="en-US" sz="2000" dirty="0" err="1"/>
              <a:t>gồm</a:t>
            </a:r>
            <a:r>
              <a:rPr lang="en-US" sz="2000" dirty="0"/>
              <a:t> </a:t>
            </a:r>
            <a:r>
              <a:rPr lang="en-US" sz="2000" dirty="0" err="1"/>
              <a:t>các</a:t>
            </a:r>
            <a:r>
              <a:rPr lang="en-US" sz="2000" dirty="0"/>
              <a:t> </a:t>
            </a:r>
            <a:r>
              <a:rPr lang="en-US" sz="2000" dirty="0" err="1"/>
              <a:t>trường</a:t>
            </a:r>
            <a:r>
              <a:rPr lang="en-US" sz="2000" dirty="0"/>
              <a:t>:</a:t>
            </a:r>
          </a:p>
          <a:p>
            <a:pPr lvl="1"/>
            <a:r>
              <a:rPr lang="en-US" sz="1600" dirty="0"/>
              <a:t>Ticker: </a:t>
            </a:r>
            <a:r>
              <a:rPr lang="en-US" sz="1600" dirty="0" err="1"/>
              <a:t>Mã</a:t>
            </a:r>
            <a:r>
              <a:rPr lang="en-US" sz="1600" dirty="0"/>
              <a:t> </a:t>
            </a:r>
            <a:r>
              <a:rPr lang="en-US" sz="1600" dirty="0" err="1"/>
              <a:t>chứng</a:t>
            </a:r>
            <a:r>
              <a:rPr lang="en-US" sz="1600" dirty="0"/>
              <a:t> </a:t>
            </a:r>
            <a:r>
              <a:rPr lang="en-US" sz="1600" dirty="0" err="1"/>
              <a:t>khoán</a:t>
            </a:r>
            <a:r>
              <a:rPr lang="en-US" sz="1600" dirty="0"/>
              <a:t> </a:t>
            </a:r>
            <a:r>
              <a:rPr lang="en-US" sz="1600" dirty="0" err="1"/>
              <a:t>của</a:t>
            </a:r>
            <a:r>
              <a:rPr lang="en-US" sz="1600" dirty="0"/>
              <a:t> </a:t>
            </a:r>
            <a:r>
              <a:rPr lang="en-US" sz="1600" dirty="0" err="1"/>
              <a:t>công</a:t>
            </a:r>
            <a:r>
              <a:rPr lang="en-US" sz="1600" dirty="0"/>
              <a:t> ty</a:t>
            </a:r>
          </a:p>
          <a:p>
            <a:pPr lvl="1"/>
            <a:r>
              <a:rPr lang="en-US" sz="1600" dirty="0" err="1"/>
              <a:t>organName</a:t>
            </a:r>
            <a:r>
              <a:rPr lang="en-US" sz="1600" dirty="0"/>
              <a:t>: </a:t>
            </a:r>
            <a:r>
              <a:rPr lang="en-US" sz="1600" dirty="0" err="1"/>
              <a:t>tên</a:t>
            </a:r>
            <a:r>
              <a:rPr lang="en-US" sz="1600" dirty="0"/>
              <a:t> </a:t>
            </a:r>
            <a:r>
              <a:rPr lang="en-US" sz="1600" dirty="0" err="1"/>
              <a:t>đầy</a:t>
            </a:r>
            <a:r>
              <a:rPr lang="en-US" sz="1600" dirty="0"/>
              <a:t> </a:t>
            </a:r>
            <a:r>
              <a:rPr lang="en-US" sz="1600" dirty="0" err="1"/>
              <a:t>đủ</a:t>
            </a:r>
            <a:r>
              <a:rPr lang="en-US" sz="1600" dirty="0"/>
              <a:t> </a:t>
            </a:r>
            <a:r>
              <a:rPr lang="en-US" sz="1600" dirty="0" err="1"/>
              <a:t>của</a:t>
            </a:r>
            <a:r>
              <a:rPr lang="en-US" sz="1600" dirty="0"/>
              <a:t> </a:t>
            </a:r>
            <a:r>
              <a:rPr lang="en-US" sz="1600" dirty="0" err="1"/>
              <a:t>công</a:t>
            </a:r>
            <a:r>
              <a:rPr lang="en-US" sz="1600" dirty="0"/>
              <a:t> ty</a:t>
            </a:r>
          </a:p>
          <a:p>
            <a:pPr lvl="1"/>
            <a:r>
              <a:rPr lang="en-US" sz="1600" dirty="0" err="1"/>
              <a:t>organTypeCode</a:t>
            </a:r>
            <a:r>
              <a:rPr lang="en-US" sz="1600" dirty="0"/>
              <a:t>: </a:t>
            </a:r>
            <a:r>
              <a:rPr lang="en-US" sz="1600" dirty="0" err="1"/>
              <a:t>loại</a:t>
            </a:r>
            <a:r>
              <a:rPr lang="en-US" sz="1600" dirty="0"/>
              <a:t> </a:t>
            </a:r>
            <a:r>
              <a:rPr lang="en-US" sz="1600" dirty="0" err="1"/>
              <a:t>công</a:t>
            </a:r>
            <a:r>
              <a:rPr lang="en-US" sz="1600" dirty="0"/>
              <a:t> ty</a:t>
            </a:r>
          </a:p>
          <a:p>
            <a:pPr lvl="1"/>
            <a:r>
              <a:rPr lang="en-US" sz="1600" dirty="0" err="1"/>
              <a:t>comGroupCode</a:t>
            </a:r>
            <a:r>
              <a:rPr lang="en-US" sz="1600" dirty="0"/>
              <a:t>: </a:t>
            </a:r>
            <a:r>
              <a:rPr lang="en-US" sz="1600" dirty="0" err="1"/>
              <a:t>tên</a:t>
            </a:r>
            <a:r>
              <a:rPr lang="en-US" sz="1600" dirty="0"/>
              <a:t> </a:t>
            </a:r>
            <a:r>
              <a:rPr lang="en-US" sz="1600" dirty="0" err="1"/>
              <a:t>dàn</a:t>
            </a:r>
            <a:r>
              <a:rPr lang="en-US" sz="1600" dirty="0"/>
              <a:t> </a:t>
            </a:r>
            <a:r>
              <a:rPr lang="en-US" sz="1600" dirty="0" err="1"/>
              <a:t>giao</a:t>
            </a:r>
            <a:r>
              <a:rPr lang="en-US" sz="1600" dirty="0"/>
              <a:t> </a:t>
            </a:r>
            <a:r>
              <a:rPr lang="en-US" sz="1600" dirty="0" err="1"/>
              <a:t>dịch</a:t>
            </a:r>
            <a:endParaRPr lang="en-US" sz="1600" dirty="0"/>
          </a:p>
          <a:p>
            <a:r>
              <a:rPr lang="en-US" sz="2000" dirty="0" err="1"/>
              <a:t>Dữ</a:t>
            </a:r>
            <a:r>
              <a:rPr lang="en-US" sz="2000" dirty="0"/>
              <a:t> </a:t>
            </a:r>
            <a:r>
              <a:rPr lang="en-US" sz="2000" dirty="0" err="1"/>
              <a:t>liệu</a:t>
            </a:r>
            <a:r>
              <a:rPr lang="en-US" sz="2000" dirty="0"/>
              <a:t> </a:t>
            </a:r>
            <a:r>
              <a:rPr lang="en-US" sz="2000" dirty="0" err="1"/>
              <a:t>lịch</a:t>
            </a:r>
            <a:r>
              <a:rPr lang="en-US" sz="2000" dirty="0"/>
              <a:t> </a:t>
            </a:r>
            <a:r>
              <a:rPr lang="en-US" sz="2000" dirty="0" err="1"/>
              <a:t>sử</a:t>
            </a:r>
            <a:r>
              <a:rPr lang="en-US" sz="2000" dirty="0"/>
              <a:t> </a:t>
            </a:r>
            <a:r>
              <a:rPr lang="en-US" sz="2000" dirty="0" err="1"/>
              <a:t>giao</a:t>
            </a:r>
            <a:r>
              <a:rPr lang="en-US" sz="2000" dirty="0"/>
              <a:t> </a:t>
            </a:r>
            <a:r>
              <a:rPr lang="en-US" sz="2000" dirty="0" err="1"/>
              <a:t>dịch</a:t>
            </a:r>
            <a:r>
              <a:rPr lang="en-US" sz="2000" dirty="0"/>
              <a:t> </a:t>
            </a:r>
            <a:r>
              <a:rPr lang="en-US" sz="2000" dirty="0" err="1"/>
              <a:t>chứng</a:t>
            </a:r>
            <a:r>
              <a:rPr lang="en-US" sz="2000" dirty="0"/>
              <a:t> </a:t>
            </a:r>
            <a:r>
              <a:rPr lang="en-US" sz="2000" dirty="0" err="1"/>
              <a:t>khoán</a:t>
            </a:r>
            <a:r>
              <a:rPr lang="en-US" sz="2000" dirty="0"/>
              <a:t> </a:t>
            </a:r>
            <a:r>
              <a:rPr lang="en-US" sz="2000" dirty="0" err="1"/>
              <a:t>gồm</a:t>
            </a:r>
            <a:r>
              <a:rPr lang="en-US" sz="2000" dirty="0"/>
              <a:t>:</a:t>
            </a:r>
          </a:p>
          <a:p>
            <a:pPr lvl="1"/>
            <a:r>
              <a:rPr lang="en-US" sz="1600" dirty="0"/>
              <a:t>Time: </a:t>
            </a:r>
            <a:r>
              <a:rPr lang="en-US" sz="1600" dirty="0" err="1"/>
              <a:t>ngày</a:t>
            </a:r>
            <a:r>
              <a:rPr lang="en-US" sz="1600" dirty="0"/>
              <a:t> </a:t>
            </a:r>
            <a:r>
              <a:rPr lang="en-US" sz="1600" dirty="0" err="1"/>
              <a:t>phiên</a:t>
            </a:r>
            <a:r>
              <a:rPr lang="en-US" sz="1600" dirty="0"/>
              <a:t> </a:t>
            </a:r>
            <a:r>
              <a:rPr lang="en-US" sz="1600" dirty="0" err="1"/>
              <a:t>giao</a:t>
            </a:r>
            <a:r>
              <a:rPr lang="en-US" sz="1600" dirty="0"/>
              <a:t> </a:t>
            </a:r>
            <a:r>
              <a:rPr lang="en-US" sz="1600" dirty="0" err="1"/>
              <a:t>dịch</a:t>
            </a:r>
            <a:endParaRPr lang="en-US" sz="1600" dirty="0"/>
          </a:p>
          <a:p>
            <a:pPr lvl="1"/>
            <a:r>
              <a:rPr lang="en-US" sz="1600" dirty="0"/>
              <a:t>Open: </a:t>
            </a:r>
            <a:r>
              <a:rPr lang="en-US" sz="1600" dirty="0" err="1"/>
              <a:t>giá</a:t>
            </a:r>
            <a:r>
              <a:rPr lang="en-US" sz="1600" dirty="0"/>
              <a:t> </a:t>
            </a:r>
            <a:r>
              <a:rPr lang="en-US" sz="1600" dirty="0" err="1"/>
              <a:t>mở</a:t>
            </a:r>
            <a:endParaRPr lang="en-US" sz="1600" dirty="0"/>
          </a:p>
          <a:p>
            <a:pPr lvl="1"/>
            <a:r>
              <a:rPr lang="en-US" sz="1600" dirty="0"/>
              <a:t>Close: </a:t>
            </a:r>
            <a:r>
              <a:rPr lang="en-US" sz="1600" dirty="0" err="1"/>
              <a:t>giá</a:t>
            </a:r>
            <a:r>
              <a:rPr lang="en-US" sz="1600" dirty="0"/>
              <a:t> </a:t>
            </a:r>
            <a:r>
              <a:rPr lang="en-US" sz="1600" dirty="0" err="1"/>
              <a:t>đóng</a:t>
            </a:r>
            <a:endParaRPr lang="en-US" sz="1600" dirty="0"/>
          </a:p>
          <a:p>
            <a:pPr lvl="1"/>
            <a:r>
              <a:rPr lang="en-US" sz="1600" dirty="0"/>
              <a:t>High: </a:t>
            </a:r>
            <a:r>
              <a:rPr lang="en-US" sz="1600" dirty="0" err="1"/>
              <a:t>giá</a:t>
            </a:r>
            <a:r>
              <a:rPr lang="en-US" sz="1600" dirty="0"/>
              <a:t> </a:t>
            </a:r>
            <a:r>
              <a:rPr lang="en-US" sz="1600" dirty="0" err="1"/>
              <a:t>cao</a:t>
            </a:r>
            <a:r>
              <a:rPr lang="en-US" sz="1600" dirty="0"/>
              <a:t> </a:t>
            </a:r>
            <a:r>
              <a:rPr lang="en-US" sz="1600" dirty="0" err="1"/>
              <a:t>nhất</a:t>
            </a:r>
            <a:r>
              <a:rPr lang="en-US" sz="1600" dirty="0"/>
              <a:t> </a:t>
            </a:r>
            <a:r>
              <a:rPr lang="en-US" sz="1600" dirty="0" err="1"/>
              <a:t>trong</a:t>
            </a:r>
            <a:r>
              <a:rPr lang="en-US" sz="1600" dirty="0"/>
              <a:t> </a:t>
            </a:r>
            <a:r>
              <a:rPr lang="en-US" sz="1600" dirty="0" err="1"/>
              <a:t>phiên</a:t>
            </a:r>
            <a:r>
              <a:rPr lang="en-US" sz="1600" dirty="0"/>
              <a:t> </a:t>
            </a:r>
            <a:r>
              <a:rPr lang="en-US" sz="1600" dirty="0" err="1"/>
              <a:t>giao</a:t>
            </a:r>
            <a:r>
              <a:rPr lang="en-US" sz="1600" dirty="0"/>
              <a:t> </a:t>
            </a:r>
            <a:r>
              <a:rPr lang="en-US" sz="1600" dirty="0" err="1"/>
              <a:t>dịch</a:t>
            </a:r>
            <a:r>
              <a:rPr lang="en-US" sz="1600" dirty="0"/>
              <a:t> </a:t>
            </a:r>
            <a:r>
              <a:rPr lang="en-US" sz="1600" dirty="0" err="1"/>
              <a:t>ngày</a:t>
            </a:r>
            <a:endParaRPr lang="en-US" sz="1600" dirty="0"/>
          </a:p>
          <a:p>
            <a:pPr lvl="1"/>
            <a:r>
              <a:rPr lang="en-US" sz="1600" dirty="0"/>
              <a:t>Low: </a:t>
            </a:r>
            <a:r>
              <a:rPr lang="en-US" sz="1600" dirty="0" err="1"/>
              <a:t>giá</a:t>
            </a:r>
            <a:r>
              <a:rPr lang="en-US" sz="1600" dirty="0"/>
              <a:t> </a:t>
            </a:r>
            <a:r>
              <a:rPr lang="en-US" sz="1600" dirty="0" err="1"/>
              <a:t>thấp</a:t>
            </a:r>
            <a:r>
              <a:rPr lang="en-US" sz="1600" dirty="0"/>
              <a:t> </a:t>
            </a:r>
            <a:r>
              <a:rPr lang="en-US" sz="1600" dirty="0" err="1"/>
              <a:t>nhất</a:t>
            </a:r>
            <a:r>
              <a:rPr lang="en-US" sz="1600" dirty="0"/>
              <a:t> </a:t>
            </a:r>
            <a:r>
              <a:rPr lang="en-US" sz="1600" dirty="0" err="1"/>
              <a:t>trong</a:t>
            </a:r>
            <a:r>
              <a:rPr lang="en-US" sz="1600" dirty="0"/>
              <a:t> </a:t>
            </a:r>
            <a:r>
              <a:rPr lang="en-US" sz="1600" dirty="0" err="1"/>
              <a:t>phiên</a:t>
            </a:r>
            <a:r>
              <a:rPr lang="en-US" sz="1600" dirty="0"/>
              <a:t> </a:t>
            </a:r>
            <a:r>
              <a:rPr lang="en-US" sz="1600" dirty="0" err="1"/>
              <a:t>giao</a:t>
            </a:r>
            <a:r>
              <a:rPr lang="en-US" sz="1600" dirty="0"/>
              <a:t> </a:t>
            </a:r>
            <a:r>
              <a:rPr lang="en-US" sz="1600" dirty="0" err="1"/>
              <a:t>dịch</a:t>
            </a:r>
            <a:r>
              <a:rPr lang="en-US" sz="1600" dirty="0"/>
              <a:t> </a:t>
            </a:r>
            <a:r>
              <a:rPr lang="en-US" sz="1600" dirty="0" err="1"/>
              <a:t>ngày</a:t>
            </a:r>
            <a:endParaRPr lang="en-US" sz="1600" dirty="0"/>
          </a:p>
          <a:p>
            <a:pPr lvl="1"/>
            <a:r>
              <a:rPr lang="en-US" sz="1600" dirty="0"/>
              <a:t>Volume: </a:t>
            </a:r>
            <a:r>
              <a:rPr lang="en-US" sz="1600" dirty="0" err="1"/>
              <a:t>khối</a:t>
            </a:r>
            <a:r>
              <a:rPr lang="en-US" sz="1600" dirty="0"/>
              <a:t> </a:t>
            </a:r>
            <a:r>
              <a:rPr lang="en-US" sz="1600" dirty="0" err="1"/>
              <a:t>lượng</a:t>
            </a:r>
            <a:r>
              <a:rPr lang="en-US" sz="1600" dirty="0"/>
              <a:t> </a:t>
            </a:r>
            <a:r>
              <a:rPr lang="en-US" sz="1600" dirty="0" err="1"/>
              <a:t>chứng</a:t>
            </a:r>
            <a:r>
              <a:rPr lang="en-US" sz="1600" dirty="0"/>
              <a:t> </a:t>
            </a:r>
            <a:r>
              <a:rPr lang="en-US" sz="1600" dirty="0" err="1"/>
              <a:t>khoán</a:t>
            </a:r>
            <a:r>
              <a:rPr lang="en-US" sz="1600" dirty="0"/>
              <a:t> </a:t>
            </a:r>
            <a:r>
              <a:rPr lang="en-US" sz="1600" dirty="0" err="1"/>
              <a:t>giao</a:t>
            </a:r>
            <a:r>
              <a:rPr lang="en-US" sz="1600" dirty="0"/>
              <a:t> </a:t>
            </a:r>
            <a:r>
              <a:rPr lang="en-US" sz="1600" dirty="0" err="1"/>
              <a:t>dịch</a:t>
            </a:r>
            <a:r>
              <a:rPr lang="en-US" sz="1600" dirty="0"/>
              <a:t> </a:t>
            </a:r>
            <a:r>
              <a:rPr lang="en-US" sz="1600" dirty="0" err="1"/>
              <a:t>trong</a:t>
            </a:r>
            <a:r>
              <a:rPr lang="en-US" sz="1600" dirty="0"/>
              <a:t> ng</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7" name="Picture 6">
            <a:extLst>
              <a:ext uri="{FF2B5EF4-FFF2-40B4-BE49-F238E27FC236}">
                <a16:creationId xmlns:a16="http://schemas.microsoft.com/office/drawing/2014/main" id="{C0AE00C1-0078-CAF6-4D12-492373A6CE96}"/>
              </a:ext>
            </a:extLst>
          </p:cNvPr>
          <p:cNvPicPr>
            <a:picLocks noChangeAspect="1"/>
          </p:cNvPicPr>
          <p:nvPr/>
        </p:nvPicPr>
        <p:blipFill rotWithShape="1">
          <a:blip r:embed="rId2"/>
          <a:srcRect r="36893"/>
          <a:stretch/>
        </p:blipFill>
        <p:spPr>
          <a:xfrm>
            <a:off x="6295602" y="1618766"/>
            <a:ext cx="4839123" cy="4473027"/>
          </a:xfrm>
          <a:prstGeom prst="rect">
            <a:avLst/>
          </a:prstGeom>
        </p:spPr>
      </p:pic>
    </p:spTree>
    <p:extLst>
      <p:ext uri="{BB962C8B-B14F-4D97-AF65-F5344CB8AC3E}">
        <p14:creationId xmlns:p14="http://schemas.microsoft.com/office/powerpoint/2010/main" val="1270722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III. Thu </a:t>
            </a:r>
            <a:r>
              <a:rPr lang="en-US" dirty="0" err="1"/>
              <a:t>thập</a:t>
            </a:r>
            <a:r>
              <a:rPr lang="en-US" dirty="0"/>
              <a:t> </a:t>
            </a:r>
            <a:r>
              <a:rPr lang="en-US" dirty="0" err="1"/>
              <a:t>dữ</a:t>
            </a:r>
            <a:r>
              <a:rPr lang="en-US" dirty="0"/>
              <a:t> </a:t>
            </a:r>
            <a:r>
              <a:rPr lang="en-US" dirty="0" err="1"/>
              <a:t>liệu</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000"/>
              <a:t>Sử dụng API được cung cấp từ thư viện vnstock để thu thập dữ liệu về danh sách công ty và  lịch sử giao dịch chứng khoán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7" name="Picture 6">
            <a:extLst>
              <a:ext uri="{FF2B5EF4-FFF2-40B4-BE49-F238E27FC236}">
                <a16:creationId xmlns:a16="http://schemas.microsoft.com/office/drawing/2014/main" id="{C0AE00C1-0078-CAF6-4D12-492373A6CE96}"/>
              </a:ext>
            </a:extLst>
          </p:cNvPr>
          <p:cNvPicPr>
            <a:picLocks noChangeAspect="1"/>
          </p:cNvPicPr>
          <p:nvPr/>
        </p:nvPicPr>
        <p:blipFill rotWithShape="1">
          <a:blip r:embed="rId2"/>
          <a:srcRect r="36893"/>
          <a:stretch/>
        </p:blipFill>
        <p:spPr>
          <a:xfrm>
            <a:off x="6390852" y="1618766"/>
            <a:ext cx="4839123" cy="4473027"/>
          </a:xfrm>
          <a:prstGeom prst="rect">
            <a:avLst/>
          </a:prstGeom>
        </p:spPr>
      </p:pic>
      <p:pic>
        <p:nvPicPr>
          <p:cNvPr id="9" name="Picture 8">
            <a:extLst>
              <a:ext uri="{FF2B5EF4-FFF2-40B4-BE49-F238E27FC236}">
                <a16:creationId xmlns:a16="http://schemas.microsoft.com/office/drawing/2014/main" id="{DC18046E-1300-E32C-E05C-E50303DF9149}"/>
              </a:ext>
            </a:extLst>
          </p:cNvPr>
          <p:cNvPicPr>
            <a:picLocks noChangeAspect="1"/>
          </p:cNvPicPr>
          <p:nvPr/>
        </p:nvPicPr>
        <p:blipFill>
          <a:blip r:embed="rId3"/>
          <a:stretch>
            <a:fillRect/>
          </a:stretch>
        </p:blipFill>
        <p:spPr>
          <a:xfrm>
            <a:off x="798243" y="2038350"/>
            <a:ext cx="5094470" cy="3760806"/>
          </a:xfrm>
          <a:prstGeom prst="rect">
            <a:avLst/>
          </a:prstGeom>
        </p:spPr>
      </p:pic>
    </p:spTree>
    <p:extLst>
      <p:ext uri="{BB962C8B-B14F-4D97-AF65-F5344CB8AC3E}">
        <p14:creationId xmlns:p14="http://schemas.microsoft.com/office/powerpoint/2010/main" val="1779517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III. Thu </a:t>
            </a:r>
            <a:r>
              <a:rPr lang="en-US" dirty="0" err="1"/>
              <a:t>thập</a:t>
            </a:r>
            <a:r>
              <a:rPr lang="en-US" dirty="0"/>
              <a:t> </a:t>
            </a:r>
            <a:r>
              <a:rPr lang="en-US" dirty="0" err="1"/>
              <a:t>dữ</a:t>
            </a:r>
            <a:r>
              <a:rPr lang="en-US" dirty="0"/>
              <a:t> </a:t>
            </a:r>
            <a:r>
              <a:rPr lang="en-US" dirty="0" err="1"/>
              <a:t>liệu</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a:lnSpc>
                <a:spcPts val="2800"/>
              </a:lnSpc>
            </a:pPr>
            <a:r>
              <a:rPr lang="en-US" sz="2000" dirty="0" err="1"/>
              <a:t>Sử</a:t>
            </a:r>
            <a:r>
              <a:rPr lang="en-US" sz="2000" dirty="0"/>
              <a:t> </a:t>
            </a:r>
            <a:r>
              <a:rPr lang="en-US" sz="2000" dirty="0" err="1"/>
              <a:t>dụng</a:t>
            </a:r>
            <a:r>
              <a:rPr lang="en-US" sz="2000" dirty="0"/>
              <a:t> Fetch API </a:t>
            </a:r>
            <a:r>
              <a:rPr lang="en-US" sz="2000" dirty="0" err="1"/>
              <a:t>để</a:t>
            </a:r>
            <a:r>
              <a:rPr lang="en-US" sz="2000" dirty="0"/>
              <a:t> </a:t>
            </a:r>
            <a:r>
              <a:rPr lang="en-US" sz="2000" dirty="0" err="1"/>
              <a:t>thu</a:t>
            </a:r>
            <a:r>
              <a:rPr lang="en-US" sz="2000" dirty="0"/>
              <a:t> </a:t>
            </a:r>
            <a:r>
              <a:rPr lang="en-US" sz="2000" dirty="0" err="1"/>
              <a:t>thập</a:t>
            </a:r>
            <a:r>
              <a:rPr lang="en-US" sz="2000" dirty="0"/>
              <a:t> </a:t>
            </a:r>
            <a:r>
              <a:rPr lang="en-US" sz="2000" dirty="0" err="1"/>
              <a:t>bản</a:t>
            </a:r>
            <a:r>
              <a:rPr lang="en-US" sz="2000" dirty="0"/>
              <a:t> tin </a:t>
            </a:r>
            <a:r>
              <a:rPr lang="en-US" sz="2000" dirty="0" err="1"/>
              <a:t>ngắn</a:t>
            </a:r>
            <a:r>
              <a:rPr lang="en-US" sz="2000" dirty="0"/>
              <a:t> </a:t>
            </a:r>
            <a:r>
              <a:rPr lang="en-US" sz="2000" dirty="0" err="1"/>
              <a:t>về</a:t>
            </a:r>
            <a:r>
              <a:rPr lang="en-US" sz="2000" dirty="0"/>
              <a:t> </a:t>
            </a:r>
            <a:r>
              <a:rPr lang="en-US" sz="2000" dirty="0" err="1"/>
              <a:t>các</a:t>
            </a:r>
            <a:r>
              <a:rPr lang="en-US" sz="2000" dirty="0"/>
              <a:t> </a:t>
            </a:r>
            <a:r>
              <a:rPr lang="en-US" sz="2000" dirty="0" err="1"/>
              <a:t>công</a:t>
            </a:r>
            <a:r>
              <a:rPr lang="en-US" sz="2000" dirty="0"/>
              <a:t> ty</a:t>
            </a:r>
          </a:p>
          <a:p>
            <a:pPr>
              <a:lnSpc>
                <a:spcPts val="2800"/>
              </a:lnSpc>
            </a:pPr>
            <a:r>
              <a:rPr lang="en-US" sz="2000" dirty="0" err="1"/>
              <a:t>Dữ</a:t>
            </a:r>
            <a:r>
              <a:rPr lang="en-US" sz="2000" dirty="0"/>
              <a:t> </a:t>
            </a:r>
            <a:r>
              <a:rPr lang="en-US" sz="2000" dirty="0" err="1"/>
              <a:t>liệu</a:t>
            </a:r>
            <a:r>
              <a:rPr lang="en-US" sz="2000" dirty="0"/>
              <a:t> </a:t>
            </a:r>
            <a:r>
              <a:rPr lang="en-US" sz="2000" dirty="0" err="1"/>
              <a:t>về</a:t>
            </a:r>
            <a:r>
              <a:rPr lang="en-US" sz="2000" dirty="0"/>
              <a:t> </a:t>
            </a:r>
            <a:r>
              <a:rPr lang="en-US" sz="2000" dirty="0" err="1"/>
              <a:t>bản</a:t>
            </a:r>
            <a:r>
              <a:rPr lang="en-US" sz="2000" dirty="0"/>
              <a:t> tin </a:t>
            </a:r>
            <a:r>
              <a:rPr lang="en-US" sz="2000" dirty="0" err="1"/>
              <a:t>công</a:t>
            </a:r>
            <a:r>
              <a:rPr lang="en-US" sz="2000" dirty="0"/>
              <a:t> ty </a:t>
            </a:r>
            <a:r>
              <a:rPr lang="en-US" sz="2000" dirty="0" err="1"/>
              <a:t>bao</a:t>
            </a:r>
            <a:r>
              <a:rPr lang="en-US" sz="2000" dirty="0"/>
              <a:t> </a:t>
            </a:r>
            <a:r>
              <a:rPr lang="en-US" sz="2000" dirty="0" err="1"/>
              <a:t>gồm</a:t>
            </a:r>
            <a:r>
              <a:rPr lang="en-US" sz="2000" dirty="0"/>
              <a:t>:</a:t>
            </a:r>
          </a:p>
          <a:p>
            <a:pPr lvl="1">
              <a:lnSpc>
                <a:spcPts val="2800"/>
              </a:lnSpc>
            </a:pPr>
            <a:r>
              <a:rPr lang="en-US" sz="1800" b="1" dirty="0" err="1"/>
              <a:t>Thông</a:t>
            </a:r>
            <a:r>
              <a:rPr lang="en-US" sz="1800" b="1" dirty="0"/>
              <a:t> tin </a:t>
            </a:r>
            <a:r>
              <a:rPr lang="en-US" sz="1800" b="1" dirty="0" err="1"/>
              <a:t>công</a:t>
            </a:r>
            <a:r>
              <a:rPr lang="en-US" sz="1800" b="1" dirty="0"/>
              <a:t> ty: </a:t>
            </a:r>
            <a:r>
              <a:rPr lang="en-US" sz="1800" dirty="0" err="1"/>
              <a:t>tên</a:t>
            </a:r>
            <a:r>
              <a:rPr lang="en-US" sz="1800" dirty="0"/>
              <a:t> </a:t>
            </a:r>
            <a:r>
              <a:rPr lang="en-US" sz="1800" dirty="0" err="1"/>
              <a:t>công</a:t>
            </a:r>
            <a:r>
              <a:rPr lang="en-US" sz="1800" dirty="0"/>
              <a:t> ty, </a:t>
            </a:r>
            <a:r>
              <a:rPr lang="en-US" sz="1800" dirty="0" err="1"/>
              <a:t>ngành</a:t>
            </a:r>
            <a:r>
              <a:rPr lang="en-US" sz="1800" dirty="0"/>
              <a:t> </a:t>
            </a:r>
            <a:r>
              <a:rPr lang="en-US" sz="1800" dirty="0" err="1"/>
              <a:t>kinh</a:t>
            </a:r>
            <a:r>
              <a:rPr lang="en-US" sz="1800" dirty="0"/>
              <a:t> </a:t>
            </a:r>
            <a:r>
              <a:rPr lang="en-US" sz="1800" dirty="0" err="1"/>
              <a:t>doanh</a:t>
            </a:r>
            <a:r>
              <a:rPr lang="en-US" sz="1800" dirty="0"/>
              <a:t>, </a:t>
            </a:r>
            <a:r>
              <a:rPr lang="en-US" sz="1800" dirty="0" err="1"/>
              <a:t>năm</a:t>
            </a:r>
            <a:r>
              <a:rPr lang="en-US" sz="1800" dirty="0"/>
              <a:t> </a:t>
            </a:r>
            <a:r>
              <a:rPr lang="en-US" sz="1800" dirty="0" err="1"/>
              <a:t>thành</a:t>
            </a:r>
            <a:r>
              <a:rPr lang="en-US" sz="1800" dirty="0"/>
              <a:t> </a:t>
            </a:r>
          </a:p>
          <a:p>
            <a:pPr marL="457200" lvl="1" indent="0">
              <a:lnSpc>
                <a:spcPts val="2800"/>
              </a:lnSpc>
              <a:buNone/>
            </a:pPr>
            <a:r>
              <a:rPr lang="en-US" sz="1800" dirty="0" err="1"/>
              <a:t>Lập</a:t>
            </a:r>
            <a:r>
              <a:rPr lang="en-US" sz="1800" dirty="0"/>
              <a:t>, </a:t>
            </a:r>
            <a:r>
              <a:rPr lang="en-US" sz="1800" dirty="0" err="1"/>
              <a:t>số</a:t>
            </a:r>
            <a:r>
              <a:rPr lang="en-US" sz="1800" dirty="0"/>
              <a:t> </a:t>
            </a:r>
            <a:r>
              <a:rPr lang="en-US" sz="1800" dirty="0" err="1"/>
              <a:t>nhân</a:t>
            </a:r>
            <a:r>
              <a:rPr lang="en-US" sz="1800" dirty="0"/>
              <a:t> </a:t>
            </a:r>
            <a:r>
              <a:rPr lang="en-US" sz="1800" dirty="0" err="1"/>
              <a:t>viên</a:t>
            </a:r>
            <a:r>
              <a:rPr lang="en-US" sz="1800" dirty="0"/>
              <a:t>, website </a:t>
            </a:r>
            <a:r>
              <a:rPr lang="en-US" sz="1800" dirty="0" err="1"/>
              <a:t>công</a:t>
            </a:r>
            <a:r>
              <a:rPr lang="en-US" sz="1800" dirty="0"/>
              <a:t> ty</a:t>
            </a:r>
          </a:p>
          <a:p>
            <a:pPr lvl="1">
              <a:lnSpc>
                <a:spcPts val="2800"/>
              </a:lnSpc>
            </a:pPr>
            <a:r>
              <a:rPr lang="en-US" sz="1800" b="1" dirty="0" err="1"/>
              <a:t>Bản</a:t>
            </a:r>
            <a:r>
              <a:rPr lang="en-US" sz="1800" b="1" dirty="0"/>
              <a:t> tin </a:t>
            </a:r>
            <a:r>
              <a:rPr lang="en-US" sz="1800" b="1" dirty="0" err="1"/>
              <a:t>công</a:t>
            </a:r>
            <a:r>
              <a:rPr lang="en-US" sz="1800" b="1" dirty="0"/>
              <a:t> ty:</a:t>
            </a:r>
          </a:p>
          <a:p>
            <a:pPr lvl="2">
              <a:lnSpc>
                <a:spcPts val="2800"/>
              </a:lnSpc>
            </a:pPr>
            <a:r>
              <a:rPr lang="en-US" sz="1800" dirty="0" err="1"/>
              <a:t>Tiêu</a:t>
            </a:r>
            <a:r>
              <a:rPr lang="en-US" sz="1800" dirty="0"/>
              <a:t> </a:t>
            </a:r>
            <a:r>
              <a:rPr lang="en-US" sz="1800" dirty="0" err="1"/>
              <a:t>đề</a:t>
            </a:r>
            <a:r>
              <a:rPr lang="en-US" sz="1800" dirty="0"/>
              <a:t> </a:t>
            </a:r>
            <a:r>
              <a:rPr lang="en-US" sz="1800" dirty="0" err="1"/>
              <a:t>bản</a:t>
            </a:r>
            <a:r>
              <a:rPr lang="en-US" sz="1800" dirty="0"/>
              <a:t> tin</a:t>
            </a:r>
          </a:p>
          <a:p>
            <a:pPr lvl="2">
              <a:lnSpc>
                <a:spcPts val="2800"/>
              </a:lnSpc>
            </a:pPr>
            <a:r>
              <a:rPr lang="en-US" sz="1800" dirty="0" err="1"/>
              <a:t>Nguồn</a:t>
            </a:r>
            <a:endParaRPr lang="en-US" sz="1800" dirty="0"/>
          </a:p>
          <a:p>
            <a:pPr lvl="2">
              <a:lnSpc>
                <a:spcPts val="2800"/>
              </a:lnSpc>
            </a:pPr>
            <a:r>
              <a:rPr lang="en-US" sz="1800" dirty="0" err="1"/>
              <a:t>Ngày</a:t>
            </a:r>
            <a:r>
              <a:rPr lang="en-US" sz="1800" dirty="0"/>
              <a:t> </a:t>
            </a:r>
            <a:r>
              <a:rPr lang="en-US" sz="1800" dirty="0" err="1"/>
              <a:t>đăng</a:t>
            </a:r>
            <a:endParaRPr lang="en-US" sz="1800" dirty="0"/>
          </a:p>
          <a:p>
            <a:pPr lvl="2">
              <a:lnSpc>
                <a:spcPts val="2800"/>
              </a:lnSpc>
            </a:pPr>
            <a:r>
              <a:rPr lang="en-US" sz="1800" dirty="0" err="1"/>
              <a:t>Giá</a:t>
            </a:r>
            <a:r>
              <a:rPr lang="en-US" sz="1800" dirty="0"/>
              <a:t> </a:t>
            </a:r>
            <a:r>
              <a:rPr lang="en-US" sz="1800" dirty="0" err="1"/>
              <a:t>cổ</a:t>
            </a:r>
            <a:r>
              <a:rPr lang="en-US" sz="1800" dirty="0"/>
              <a:t> </a:t>
            </a:r>
            <a:r>
              <a:rPr lang="en-US" sz="1800" dirty="0" err="1"/>
              <a:t>phiếu</a:t>
            </a:r>
            <a:r>
              <a:rPr lang="en-US" sz="1800" dirty="0"/>
              <a:t> </a:t>
            </a:r>
            <a:r>
              <a:rPr lang="en-US" sz="1800" dirty="0" err="1"/>
              <a:t>công</a:t>
            </a:r>
            <a:r>
              <a:rPr lang="en-US" sz="1800" dirty="0"/>
              <a:t> ty </a:t>
            </a:r>
            <a:r>
              <a:rPr lang="en-US" sz="1800" dirty="0" err="1"/>
              <a:t>ngày</a:t>
            </a:r>
            <a:r>
              <a:rPr lang="en-US" sz="1800" dirty="0"/>
              <a:t> </a:t>
            </a:r>
            <a:r>
              <a:rPr lang="en-US" sz="1800" dirty="0" err="1"/>
              <a:t>hôm</a:t>
            </a:r>
            <a:r>
              <a:rPr lang="en-US" sz="1800" dirty="0"/>
              <a:t> </a:t>
            </a:r>
            <a:r>
              <a:rPr lang="en-US" sz="1800" dirty="0" err="1"/>
              <a:t>đó</a:t>
            </a:r>
            <a:endParaRPr lang="en-US" sz="1800" dirty="0"/>
          </a:p>
          <a:p>
            <a:pPr lvl="2">
              <a:lnSpc>
                <a:spcPts val="2800"/>
              </a:lnSpc>
            </a:pPr>
            <a:r>
              <a:rPr lang="en-US" sz="1800" dirty="0"/>
              <a:t>% </a:t>
            </a:r>
            <a:r>
              <a:rPr lang="en-US" sz="1800" dirty="0" err="1"/>
              <a:t>thay</a:t>
            </a:r>
            <a:r>
              <a:rPr lang="en-US" sz="1800" dirty="0"/>
              <a:t> </a:t>
            </a:r>
            <a:r>
              <a:rPr lang="en-US" sz="1800" dirty="0" err="1"/>
              <a:t>đổi</a:t>
            </a:r>
            <a:r>
              <a:rPr lang="en-US" sz="1800" dirty="0"/>
              <a:t> </a:t>
            </a:r>
            <a:r>
              <a:rPr lang="en-US" sz="1800" dirty="0" err="1"/>
              <a:t>giá</a:t>
            </a:r>
            <a:r>
              <a:rPr lang="en-US" sz="1800" dirty="0"/>
              <a:t> </a:t>
            </a:r>
            <a:r>
              <a:rPr lang="en-US" sz="1800" dirty="0" err="1"/>
              <a:t>cổ</a:t>
            </a:r>
            <a:r>
              <a:rPr lang="en-US" sz="1800" dirty="0"/>
              <a:t> </a:t>
            </a:r>
            <a:r>
              <a:rPr lang="en-US" sz="1800" dirty="0" err="1"/>
              <a:t>phiếu</a:t>
            </a:r>
            <a:r>
              <a:rPr lang="en-US" sz="1800" dirty="0"/>
              <a:t> </a:t>
            </a:r>
            <a:r>
              <a:rPr lang="en-US" sz="1800" dirty="0" err="1"/>
              <a:t>trong</a:t>
            </a:r>
            <a:r>
              <a:rPr lang="en-US" sz="1800" dirty="0"/>
              <a:t> </a:t>
            </a:r>
            <a:r>
              <a:rPr lang="en-US" sz="1800" dirty="0" err="1"/>
              <a:t>ngày</a:t>
            </a:r>
            <a:r>
              <a:rPr lang="en-US" sz="1800" dirty="0"/>
              <a:t> </a:t>
            </a:r>
            <a:r>
              <a:rPr lang="en-US" sz="1800" dirty="0" err="1"/>
              <a:t>bản</a:t>
            </a:r>
            <a:r>
              <a:rPr lang="en-US" sz="1800" dirty="0"/>
              <a:t> tin </a:t>
            </a:r>
            <a:r>
              <a:rPr lang="en-US" sz="1800" dirty="0" err="1"/>
              <a:t>được</a:t>
            </a:r>
            <a:r>
              <a:rPr lang="en-US" sz="1800" dirty="0"/>
              <a:t> </a:t>
            </a:r>
            <a:r>
              <a:rPr lang="en-US" sz="1800" dirty="0" err="1"/>
              <a:t>đăng</a:t>
            </a:r>
            <a:r>
              <a:rPr lang="en-US" sz="1800" dirty="0"/>
              <a:t> </a:t>
            </a:r>
            <a:r>
              <a:rPr lang="en-US" sz="1800" dirty="0" err="1"/>
              <a:t>tải</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6" name="Picture 5">
            <a:extLst>
              <a:ext uri="{FF2B5EF4-FFF2-40B4-BE49-F238E27FC236}">
                <a16:creationId xmlns:a16="http://schemas.microsoft.com/office/drawing/2014/main" id="{C99723BA-615A-062B-A566-AEB21B1166EB}"/>
              </a:ext>
            </a:extLst>
          </p:cNvPr>
          <p:cNvPicPr>
            <a:picLocks noChangeAspect="1"/>
          </p:cNvPicPr>
          <p:nvPr/>
        </p:nvPicPr>
        <p:blipFill>
          <a:blip r:embed="rId2"/>
          <a:stretch>
            <a:fillRect/>
          </a:stretch>
        </p:blipFill>
        <p:spPr>
          <a:xfrm>
            <a:off x="7465474" y="1073548"/>
            <a:ext cx="4434237" cy="5059253"/>
          </a:xfrm>
          <a:prstGeom prst="rect">
            <a:avLst/>
          </a:prstGeom>
        </p:spPr>
      </p:pic>
    </p:spTree>
    <p:extLst>
      <p:ext uri="{BB962C8B-B14F-4D97-AF65-F5344CB8AC3E}">
        <p14:creationId xmlns:p14="http://schemas.microsoft.com/office/powerpoint/2010/main" val="3296577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IV. </a:t>
            </a:r>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000"/>
              <a:t>Tính toán thêm các trường dữ liệu  </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13</a:t>
            </a:fld>
            <a:endParaRPr lang="en-US"/>
          </a:p>
        </p:txBody>
      </p:sp>
      <p:pic>
        <p:nvPicPr>
          <p:cNvPr id="7" name="Picture 6">
            <a:extLst>
              <a:ext uri="{FF2B5EF4-FFF2-40B4-BE49-F238E27FC236}">
                <a16:creationId xmlns:a16="http://schemas.microsoft.com/office/drawing/2014/main" id="{C0AE00C1-0078-CAF6-4D12-492373A6CE96}"/>
              </a:ext>
            </a:extLst>
          </p:cNvPr>
          <p:cNvPicPr>
            <a:picLocks noChangeAspect="1"/>
          </p:cNvPicPr>
          <p:nvPr/>
        </p:nvPicPr>
        <p:blipFill rotWithShape="1">
          <a:blip r:embed="rId2"/>
          <a:srcRect r="36893"/>
          <a:stretch/>
        </p:blipFill>
        <p:spPr>
          <a:xfrm>
            <a:off x="6390852" y="1618766"/>
            <a:ext cx="4839123" cy="4473027"/>
          </a:xfrm>
          <a:prstGeom prst="rect">
            <a:avLst/>
          </a:prstGeom>
        </p:spPr>
      </p:pic>
      <p:pic>
        <p:nvPicPr>
          <p:cNvPr id="9" name="Picture 8">
            <a:extLst>
              <a:ext uri="{FF2B5EF4-FFF2-40B4-BE49-F238E27FC236}">
                <a16:creationId xmlns:a16="http://schemas.microsoft.com/office/drawing/2014/main" id="{DC18046E-1300-E32C-E05C-E50303DF9149}"/>
              </a:ext>
            </a:extLst>
          </p:cNvPr>
          <p:cNvPicPr>
            <a:picLocks noChangeAspect="1"/>
          </p:cNvPicPr>
          <p:nvPr/>
        </p:nvPicPr>
        <p:blipFill>
          <a:blip r:embed="rId3"/>
          <a:stretch>
            <a:fillRect/>
          </a:stretch>
        </p:blipFill>
        <p:spPr>
          <a:xfrm>
            <a:off x="798243" y="2038350"/>
            <a:ext cx="5094470" cy="3760806"/>
          </a:xfrm>
          <a:prstGeom prst="rect">
            <a:avLst/>
          </a:prstGeom>
        </p:spPr>
      </p:pic>
    </p:spTree>
    <p:extLst>
      <p:ext uri="{BB962C8B-B14F-4D97-AF65-F5344CB8AC3E}">
        <p14:creationId xmlns:p14="http://schemas.microsoft.com/office/powerpoint/2010/main" val="304895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IV. </a:t>
            </a:r>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74438"/>
            <a:ext cx="11514528" cy="4909124"/>
          </a:xfrm>
        </p:spPr>
        <p:txBody>
          <a:bodyPr/>
          <a:lstStyle/>
          <a:p>
            <a:pPr>
              <a:lnSpc>
                <a:spcPts val="2800"/>
              </a:lnSpc>
            </a:pPr>
            <a:r>
              <a:rPr lang="en-US" sz="2000" dirty="0" err="1"/>
              <a:t>Dữ</a:t>
            </a:r>
            <a:r>
              <a:rPr lang="en-US" sz="2000" dirty="0"/>
              <a:t> </a:t>
            </a:r>
            <a:r>
              <a:rPr lang="en-US" sz="2000" dirty="0" err="1"/>
              <a:t>liệu</a:t>
            </a:r>
            <a:r>
              <a:rPr lang="en-US" sz="2000" dirty="0"/>
              <a:t> </a:t>
            </a:r>
            <a:r>
              <a:rPr lang="en-US" sz="2000" dirty="0" err="1"/>
              <a:t>về</a:t>
            </a:r>
            <a:r>
              <a:rPr lang="en-US" sz="2000" dirty="0"/>
              <a:t> </a:t>
            </a:r>
            <a:r>
              <a:rPr lang="en-US" sz="2000" dirty="0" err="1"/>
              <a:t>lịch</a:t>
            </a:r>
            <a:r>
              <a:rPr lang="en-US" sz="2000" dirty="0"/>
              <a:t> </a:t>
            </a:r>
            <a:r>
              <a:rPr lang="en-US" sz="2000" dirty="0" err="1"/>
              <a:t>sử</a:t>
            </a:r>
            <a:r>
              <a:rPr lang="en-US" sz="2000" dirty="0"/>
              <a:t> </a:t>
            </a:r>
            <a:r>
              <a:rPr lang="en-US" sz="2000" dirty="0" err="1"/>
              <a:t>giá</a:t>
            </a:r>
            <a:r>
              <a:rPr lang="en-US" sz="2000" dirty="0"/>
              <a:t> </a:t>
            </a:r>
            <a:r>
              <a:rPr lang="en-US" sz="2000" dirty="0" err="1"/>
              <a:t>cổ</a:t>
            </a:r>
            <a:r>
              <a:rPr lang="en-US" sz="2000" dirty="0"/>
              <a:t> </a:t>
            </a:r>
            <a:r>
              <a:rPr lang="en-US" sz="2000" dirty="0" err="1"/>
              <a:t>phiếu</a:t>
            </a:r>
            <a:r>
              <a:rPr lang="en-US" sz="2000" dirty="0"/>
              <a:t> </a:t>
            </a:r>
            <a:r>
              <a:rPr lang="en-US" sz="2000" dirty="0" err="1"/>
              <a:t>được</a:t>
            </a:r>
            <a:r>
              <a:rPr lang="en-US" sz="2000" dirty="0"/>
              <a:t> </a:t>
            </a:r>
            <a:r>
              <a:rPr lang="en-US" sz="2000" dirty="0" err="1"/>
              <a:t>tính</a:t>
            </a:r>
            <a:r>
              <a:rPr lang="en-US" sz="2000" dirty="0"/>
              <a:t> </a:t>
            </a:r>
            <a:r>
              <a:rPr lang="en-US" sz="2000" dirty="0" err="1"/>
              <a:t>toán</a:t>
            </a:r>
            <a:r>
              <a:rPr lang="en-US" sz="2000" dirty="0"/>
              <a:t> </a:t>
            </a:r>
            <a:r>
              <a:rPr lang="en-US" sz="2000" dirty="0" err="1"/>
              <a:t>thêm</a:t>
            </a:r>
            <a:r>
              <a:rPr lang="en-US" sz="2000" dirty="0"/>
              <a:t> </a:t>
            </a:r>
            <a:r>
              <a:rPr lang="en-US" sz="2000" dirty="0" err="1"/>
              <a:t>các</a:t>
            </a:r>
            <a:r>
              <a:rPr lang="en-US" sz="2000" dirty="0"/>
              <a:t> </a:t>
            </a:r>
            <a:r>
              <a:rPr lang="en-US" sz="2000" dirty="0" err="1"/>
              <a:t>trường</a:t>
            </a:r>
            <a:r>
              <a:rPr lang="en-US" sz="2000" dirty="0"/>
              <a:t> </a:t>
            </a:r>
            <a:r>
              <a:rPr lang="en-US" sz="2000" dirty="0" err="1"/>
              <a:t>như</a:t>
            </a:r>
            <a:r>
              <a:rPr lang="en-US" sz="2000" dirty="0"/>
              <a:t> % </a:t>
            </a:r>
            <a:r>
              <a:rPr lang="en-US" sz="2000" dirty="0" err="1"/>
              <a:t>thay</a:t>
            </a:r>
            <a:r>
              <a:rPr lang="en-US" sz="2000" dirty="0"/>
              <a:t> </a:t>
            </a:r>
            <a:r>
              <a:rPr lang="en-US" sz="2000" dirty="0" err="1"/>
              <a:t>đổi</a:t>
            </a:r>
            <a:r>
              <a:rPr lang="en-US" sz="2000" dirty="0"/>
              <a:t>, </a:t>
            </a:r>
            <a:r>
              <a:rPr lang="en-US" sz="2000" dirty="0" err="1"/>
              <a:t>chỉ</a:t>
            </a:r>
            <a:r>
              <a:rPr lang="en-US" sz="2000" dirty="0"/>
              <a:t> </a:t>
            </a:r>
            <a:r>
              <a:rPr lang="en-US" sz="2000" dirty="0" err="1"/>
              <a:t>số</a:t>
            </a:r>
            <a:r>
              <a:rPr lang="en-US" sz="2000" dirty="0"/>
              <a:t> </a:t>
            </a:r>
            <a:r>
              <a:rPr lang="en-US" sz="2000" dirty="0" err="1"/>
              <a:t>Boilinger</a:t>
            </a:r>
            <a:r>
              <a:rPr lang="en-US" sz="2000" dirty="0"/>
              <a:t> Bands.</a:t>
            </a:r>
          </a:p>
          <a:p>
            <a:pPr lvl="1">
              <a:lnSpc>
                <a:spcPts val="2800"/>
              </a:lnSpc>
            </a:pPr>
            <a:r>
              <a:rPr lang="en-US" sz="1800" b="1" dirty="0"/>
              <a:t>% </a:t>
            </a:r>
            <a:r>
              <a:rPr lang="en-US" sz="1800" b="1" dirty="0" err="1"/>
              <a:t>thay</a:t>
            </a:r>
            <a:r>
              <a:rPr lang="en-US" sz="1800" b="1" dirty="0"/>
              <a:t> </a:t>
            </a:r>
            <a:r>
              <a:rPr lang="en-US" sz="1800" b="1" dirty="0" err="1"/>
              <a:t>đổi</a:t>
            </a:r>
            <a:r>
              <a:rPr lang="en-US" sz="1800" b="1" dirty="0"/>
              <a:t>:</a:t>
            </a:r>
          </a:p>
          <a:p>
            <a:pPr marL="0" indent="0">
              <a:lnSpc>
                <a:spcPts val="2800"/>
              </a:lnSpc>
              <a:buNone/>
            </a:pPr>
            <a:r>
              <a:rPr lang="en-US" sz="1800" dirty="0" err="1"/>
              <a:t>Tỉ</a:t>
            </a:r>
            <a:r>
              <a:rPr lang="en-US" sz="1800" dirty="0"/>
              <a:t> </a:t>
            </a:r>
            <a:r>
              <a:rPr lang="en-US" sz="1800" dirty="0" err="1"/>
              <a:t>lệ</a:t>
            </a:r>
            <a:r>
              <a:rPr lang="en-US" sz="1800" dirty="0"/>
              <a:t> </a:t>
            </a:r>
            <a:r>
              <a:rPr lang="en-US" sz="1800" dirty="0" err="1"/>
              <a:t>giữa</a:t>
            </a:r>
            <a:r>
              <a:rPr lang="en-US" sz="1800" dirty="0"/>
              <a:t> </a:t>
            </a:r>
            <a:r>
              <a:rPr lang="en-US" sz="1800" dirty="0" err="1"/>
              <a:t>chênh</a:t>
            </a:r>
            <a:r>
              <a:rPr lang="en-US" sz="1800" dirty="0"/>
              <a:t> </a:t>
            </a:r>
            <a:r>
              <a:rPr lang="en-US" sz="1800" dirty="0" err="1"/>
              <a:t>lệch</a:t>
            </a:r>
            <a:r>
              <a:rPr lang="en-US" sz="1800" dirty="0"/>
              <a:t> </a:t>
            </a:r>
            <a:r>
              <a:rPr lang="en-US" sz="1800" dirty="0" err="1"/>
              <a:t>giá</a:t>
            </a:r>
            <a:r>
              <a:rPr lang="en-US" sz="1800" dirty="0"/>
              <a:t> </a:t>
            </a:r>
            <a:r>
              <a:rPr lang="en-US" sz="1800" dirty="0" err="1"/>
              <a:t>đóng</a:t>
            </a:r>
            <a:r>
              <a:rPr lang="en-US" sz="1800" dirty="0"/>
              <a:t> 2 </a:t>
            </a:r>
            <a:r>
              <a:rPr lang="en-US" sz="1800" dirty="0" err="1"/>
              <a:t>ngày</a:t>
            </a:r>
            <a:r>
              <a:rPr lang="en-US" sz="1800" dirty="0"/>
              <a:t> </a:t>
            </a:r>
            <a:r>
              <a:rPr lang="en-US" sz="1800" dirty="0" err="1"/>
              <a:t>và</a:t>
            </a:r>
            <a:r>
              <a:rPr lang="en-US" sz="1800" dirty="0"/>
              <a:t> </a:t>
            </a:r>
          </a:p>
          <a:p>
            <a:pPr marL="0" indent="0">
              <a:lnSpc>
                <a:spcPts val="2800"/>
              </a:lnSpc>
              <a:buNone/>
            </a:pPr>
            <a:r>
              <a:rPr lang="en-US" sz="1800" dirty="0" err="1"/>
              <a:t>giá</a:t>
            </a:r>
            <a:r>
              <a:rPr lang="en-US" sz="1800" dirty="0"/>
              <a:t> </a:t>
            </a:r>
            <a:r>
              <a:rPr lang="en-US" sz="1800" dirty="0" err="1"/>
              <a:t>đóng</a:t>
            </a:r>
            <a:r>
              <a:rPr lang="en-US" sz="1800" dirty="0"/>
              <a:t> </a:t>
            </a:r>
            <a:r>
              <a:rPr lang="en-US" sz="1800" dirty="0" err="1"/>
              <a:t>ngày</a:t>
            </a:r>
            <a:r>
              <a:rPr lang="en-US" sz="1800" dirty="0"/>
              <a:t> </a:t>
            </a:r>
            <a:r>
              <a:rPr lang="en-US" sz="1800" dirty="0" err="1"/>
              <a:t>hôm</a:t>
            </a:r>
            <a:r>
              <a:rPr lang="en-US" sz="1800" dirty="0"/>
              <a:t> </a:t>
            </a:r>
            <a:r>
              <a:rPr lang="en-US" sz="1800" dirty="0" err="1"/>
              <a:t>trước</a:t>
            </a:r>
            <a:endParaRPr lang="en-US" sz="1800" dirty="0"/>
          </a:p>
          <a:p>
            <a:pPr lvl="1">
              <a:lnSpc>
                <a:spcPts val="2800"/>
              </a:lnSpc>
            </a:pPr>
            <a:r>
              <a:rPr lang="en-US" sz="1800" b="1" dirty="0" err="1"/>
              <a:t>Chỉ</a:t>
            </a:r>
            <a:r>
              <a:rPr lang="en-US" sz="1800" b="1" dirty="0"/>
              <a:t> </a:t>
            </a:r>
            <a:r>
              <a:rPr lang="en-US" sz="1800" b="1" dirty="0" err="1"/>
              <a:t>số</a:t>
            </a:r>
            <a:r>
              <a:rPr lang="en-US" sz="1800" b="1" dirty="0"/>
              <a:t> </a:t>
            </a:r>
            <a:r>
              <a:rPr lang="en-US" sz="1800" b="1" dirty="0" err="1"/>
              <a:t>Boilinger</a:t>
            </a:r>
            <a:r>
              <a:rPr lang="en-US" sz="1800" b="1" dirty="0"/>
              <a:t> Bands:</a:t>
            </a:r>
          </a:p>
          <a:p>
            <a:pPr marL="0" indent="0" algn="l">
              <a:lnSpc>
                <a:spcPts val="2800"/>
              </a:lnSpc>
              <a:buNone/>
            </a:pPr>
            <a:r>
              <a:rPr lang="vi-VN" sz="1800" b="0" i="0" dirty="0">
                <a:solidFill>
                  <a:srgbClr val="212529"/>
                </a:solidFill>
                <a:effectLst/>
                <a:highlight>
                  <a:srgbClr val="FFFFFF"/>
                </a:highlight>
                <a:latin typeface="Manrope"/>
              </a:rPr>
              <a:t>Dải giữa là đường trung bình động chu kỳ 20 ngày </a:t>
            </a:r>
            <a:endParaRPr lang="en-US" sz="1800" b="0" i="0" dirty="0">
              <a:solidFill>
                <a:srgbClr val="212529"/>
              </a:solidFill>
              <a:effectLst/>
              <a:highlight>
                <a:srgbClr val="FFFFFF"/>
              </a:highlight>
              <a:latin typeface="Manrope"/>
            </a:endParaRPr>
          </a:p>
          <a:p>
            <a:pPr marL="0" indent="0" algn="l">
              <a:lnSpc>
                <a:spcPts val="2800"/>
              </a:lnSpc>
              <a:buNone/>
            </a:pPr>
            <a:r>
              <a:rPr lang="vi-VN" sz="1800" b="0" i="0" dirty="0">
                <a:solidFill>
                  <a:srgbClr val="212529"/>
                </a:solidFill>
                <a:effectLst/>
                <a:highlight>
                  <a:srgbClr val="FFFFFF"/>
                </a:highlight>
                <a:latin typeface="Manrope"/>
              </a:rPr>
              <a:t>(SMA20),được tính bằng giá trị trung bình của giá </a:t>
            </a:r>
            <a:endParaRPr lang="en-US" sz="1800" b="0" i="0" dirty="0">
              <a:solidFill>
                <a:srgbClr val="212529"/>
              </a:solidFill>
              <a:effectLst/>
              <a:highlight>
                <a:srgbClr val="FFFFFF"/>
              </a:highlight>
              <a:latin typeface="Manrope"/>
            </a:endParaRPr>
          </a:p>
          <a:p>
            <a:pPr marL="0" indent="0" algn="l">
              <a:lnSpc>
                <a:spcPts val="2800"/>
              </a:lnSpc>
              <a:buNone/>
            </a:pPr>
            <a:r>
              <a:rPr lang="vi-VN" sz="1800" b="0" i="0" dirty="0">
                <a:solidFill>
                  <a:srgbClr val="212529"/>
                </a:solidFill>
                <a:effectLst/>
                <a:highlight>
                  <a:srgbClr val="FFFFFF"/>
                </a:highlight>
                <a:latin typeface="Manrope"/>
              </a:rPr>
              <a:t>đóng cửa.</a:t>
            </a:r>
          </a:p>
          <a:p>
            <a:pPr marL="0" indent="0" algn="l">
              <a:lnSpc>
                <a:spcPts val="2800"/>
              </a:lnSpc>
              <a:buNone/>
            </a:pPr>
            <a:r>
              <a:rPr lang="vi-VN" sz="1800" b="0" i="0" dirty="0">
                <a:solidFill>
                  <a:srgbClr val="212529"/>
                </a:solidFill>
                <a:effectLst/>
                <a:highlight>
                  <a:srgbClr val="FFFFFF"/>
                </a:highlight>
                <a:latin typeface="Manrope"/>
              </a:rPr>
              <a:t>Dải trên = SMA20 ngày + 2 x Độ lệch chuẩn 20 ngày.</a:t>
            </a:r>
          </a:p>
          <a:p>
            <a:pPr marL="0" indent="0" algn="l">
              <a:lnSpc>
                <a:spcPts val="2800"/>
              </a:lnSpc>
              <a:buNone/>
            </a:pPr>
            <a:r>
              <a:rPr lang="vi-VN" sz="1800" b="0" i="0" dirty="0">
                <a:solidFill>
                  <a:srgbClr val="212529"/>
                </a:solidFill>
                <a:effectLst/>
                <a:highlight>
                  <a:srgbClr val="FFFFFF"/>
                </a:highlight>
                <a:latin typeface="Manrope"/>
              </a:rPr>
              <a:t>Dải dưới = SMA20 ngày – 2 x Độ lệch chuẩn 20 ngày.</a:t>
            </a:r>
          </a:p>
          <a:p>
            <a:pPr>
              <a:lnSpc>
                <a:spcPts val="2800"/>
              </a:lnSpc>
            </a:pPr>
            <a:endParaRPr lang="en-US" sz="2000"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6" name="Picture 5">
            <a:extLst>
              <a:ext uri="{FF2B5EF4-FFF2-40B4-BE49-F238E27FC236}">
                <a16:creationId xmlns:a16="http://schemas.microsoft.com/office/drawing/2014/main" id="{3FF62200-90D9-CC2A-74E1-A2E5FA1E04E3}"/>
              </a:ext>
            </a:extLst>
          </p:cNvPr>
          <p:cNvPicPr>
            <a:picLocks noChangeAspect="1"/>
          </p:cNvPicPr>
          <p:nvPr/>
        </p:nvPicPr>
        <p:blipFill>
          <a:blip r:embed="rId2"/>
          <a:stretch>
            <a:fillRect/>
          </a:stretch>
        </p:blipFill>
        <p:spPr>
          <a:xfrm>
            <a:off x="5971032" y="1837006"/>
            <a:ext cx="5882232" cy="4046556"/>
          </a:xfrm>
          <a:prstGeom prst="rect">
            <a:avLst/>
          </a:prstGeom>
        </p:spPr>
      </p:pic>
    </p:spTree>
    <p:extLst>
      <p:ext uri="{BB962C8B-B14F-4D97-AF65-F5344CB8AC3E}">
        <p14:creationId xmlns:p14="http://schemas.microsoft.com/office/powerpoint/2010/main" val="1114142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V.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400" b="1" dirty="0" err="1"/>
              <a:t>Sử</a:t>
            </a:r>
            <a:r>
              <a:rPr lang="en-US" sz="2400" b="1" dirty="0"/>
              <a:t> </a:t>
            </a:r>
            <a:r>
              <a:rPr lang="en-US" sz="2400" b="1" dirty="0" err="1"/>
              <a:t>dụng</a:t>
            </a:r>
            <a:r>
              <a:rPr lang="en-US" sz="2400" b="1" dirty="0"/>
              <a:t> 5 </a:t>
            </a:r>
            <a:r>
              <a:rPr lang="en-US" sz="2400" b="1" dirty="0" err="1"/>
              <a:t>mô</a:t>
            </a:r>
            <a:r>
              <a:rPr lang="en-US" sz="2400" b="1" dirty="0"/>
              <a:t> </a:t>
            </a:r>
            <a:r>
              <a:rPr lang="en-US" sz="2400" b="1" dirty="0" err="1"/>
              <a:t>hình</a:t>
            </a:r>
            <a:r>
              <a:rPr lang="en-US" sz="2400" b="1" dirty="0"/>
              <a:t>:</a:t>
            </a:r>
          </a:p>
          <a:p>
            <a:pPr lvl="1"/>
            <a:r>
              <a:rPr lang="en-US" sz="2000" b="1" dirty="0" err="1"/>
              <a:t>LinearRegression</a:t>
            </a:r>
            <a:endParaRPr lang="en-US" sz="2000" b="1" dirty="0"/>
          </a:p>
          <a:p>
            <a:pPr lvl="1"/>
            <a:r>
              <a:rPr lang="en-US" sz="2000" b="1" dirty="0" err="1"/>
              <a:t>RandomForestRegressor</a:t>
            </a:r>
            <a:endParaRPr lang="en-US" sz="2000" b="1" dirty="0"/>
          </a:p>
          <a:p>
            <a:pPr lvl="1"/>
            <a:r>
              <a:rPr lang="en-US" sz="2000" b="1" dirty="0" err="1"/>
              <a:t>KNeighborsRegressor</a:t>
            </a:r>
            <a:endParaRPr lang="en-US" sz="2000" b="1" dirty="0"/>
          </a:p>
          <a:p>
            <a:pPr lvl="1"/>
            <a:r>
              <a:rPr lang="en-US" sz="2000" b="1" dirty="0"/>
              <a:t>LSTM</a:t>
            </a:r>
          </a:p>
          <a:p>
            <a:pPr lvl="1"/>
            <a:r>
              <a:rPr lang="en-US" sz="2000" b="1" dirty="0"/>
              <a:t>Prophet</a:t>
            </a:r>
          </a:p>
          <a:p>
            <a:pPr lvl="1"/>
            <a:endParaRPr lang="en-US" sz="2000" b="1" dirty="0"/>
          </a:p>
          <a:p>
            <a:r>
              <a:rPr lang="en-US" sz="2400" b="1" dirty="0"/>
              <a:t>Metric </a:t>
            </a:r>
            <a:r>
              <a:rPr lang="en-US" sz="2400" b="1" dirty="0" err="1"/>
              <a:t>đánh</a:t>
            </a:r>
            <a:r>
              <a:rPr lang="en-US" sz="2400" b="1" dirty="0"/>
              <a:t> </a:t>
            </a:r>
            <a:r>
              <a:rPr lang="en-US" sz="2400" b="1" dirty="0" err="1"/>
              <a:t>giá</a:t>
            </a:r>
            <a:r>
              <a:rPr lang="en-US" sz="2400" b="1" dirty="0"/>
              <a:t>: </a:t>
            </a:r>
          </a:p>
          <a:p>
            <a:pPr lvl="1"/>
            <a:r>
              <a:rPr lang="en-US" sz="2000" b="1" dirty="0"/>
              <a:t>R2 score</a:t>
            </a:r>
          </a:p>
          <a:p>
            <a:pPr lvl="1"/>
            <a:r>
              <a:rPr lang="en-US" sz="2000" b="1" dirty="0"/>
              <a:t>MAE</a:t>
            </a:r>
          </a:p>
          <a:p>
            <a:pPr lvl="1"/>
            <a:r>
              <a:rPr lang="en-US" sz="2000" b="1" dirty="0"/>
              <a:t>MSE</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2050" name="Picture 2" descr="Linear Regression in Machine learning - GeeksforGeeks">
            <a:extLst>
              <a:ext uri="{FF2B5EF4-FFF2-40B4-BE49-F238E27FC236}">
                <a16:creationId xmlns:a16="http://schemas.microsoft.com/office/drawing/2014/main" id="{0A2C7ADF-41A6-FF8B-7376-917835FCD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1406" y="1058844"/>
            <a:ext cx="3823141" cy="2397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andomForestRegressor — scikit-learn 1.5.0 documentation">
            <a:extLst>
              <a:ext uri="{FF2B5EF4-FFF2-40B4-BE49-F238E27FC236}">
                <a16:creationId xmlns:a16="http://schemas.microsoft.com/office/drawing/2014/main" id="{F7A4EB0E-81F5-C78E-5A55-987266CD4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990" y="3826582"/>
            <a:ext cx="2709567" cy="18966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klearn.neighbors.KNeighborsRegressor — scikit-learn 1.5.0rc1 documentation">
            <a:extLst>
              <a:ext uri="{FF2B5EF4-FFF2-40B4-BE49-F238E27FC236}">
                <a16:creationId xmlns:a16="http://schemas.microsoft.com/office/drawing/2014/main" id="{A4EAC7A5-5FDF-2025-C896-F5D3E3596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710" y="3880122"/>
            <a:ext cx="2376679" cy="16636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ài 14: Long short term memory (LSTM) | Deep Learning cơ bản">
            <a:extLst>
              <a:ext uri="{FF2B5EF4-FFF2-40B4-BE49-F238E27FC236}">
                <a16:creationId xmlns:a16="http://schemas.microsoft.com/office/drawing/2014/main" id="{813FF413-B3CF-D64C-9B01-D7E83E322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455" y="1229061"/>
            <a:ext cx="3452102" cy="20873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acebook Prophet Model | Download Scientific Diagram">
            <a:extLst>
              <a:ext uri="{FF2B5EF4-FFF2-40B4-BE49-F238E27FC236}">
                <a16:creationId xmlns:a16="http://schemas.microsoft.com/office/drawing/2014/main" id="{9BE03907-8C92-83C2-3375-FF49E3CDF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2976" y="3826582"/>
            <a:ext cx="2577826" cy="182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579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p:cNvSpPr>
            <a:spLocks noGrp="1"/>
          </p:cNvSpPr>
          <p:nvPr>
            <p:ph type="title"/>
          </p:nvPr>
        </p:nvSpPr>
        <p:spPr/>
        <p:txBody>
          <a:bodyPr/>
          <a:lstStyle/>
          <a:p>
            <a:r>
              <a:rPr lang="en-US" dirty="0"/>
              <a:t>V.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quarter" idx="13"/>
              </p:nvPr>
            </p:nvSpPr>
            <p:spPr/>
            <p:txBody>
              <a:bodyPr/>
              <a:lstStyle/>
              <a:p>
                <a:pPr marL="228600" lvl="1">
                  <a:spcBef>
                    <a:spcPts val="1000"/>
                  </a:spcBef>
                </a:pPr>
                <a:r>
                  <a:rPr lang="en-US" b="1" dirty="0"/>
                  <a:t>LinearRegression</a:t>
                </a:r>
              </a:p>
              <a:p>
                <a:pPr marL="0" indent="0">
                  <a:buNone/>
                </a:pPr>
                <a:r>
                  <a:rPr lang="en-US" sz="2000" dirty="0"/>
                  <a:t>	</a:t>
                </a:r>
                <a:r>
                  <a:rPr lang="vi-VN" sz="2000" dirty="0"/>
                  <a:t>Hồi quy tuyến tính là một phương pháp thống kê được sử dụng để mô hình hóa mối quan hệ giữa một biến phụ thuộc (thường được ký hiệu là yy) và một hoặc nhiều biến độc lập (thường được ký hiệu là xx). Mục tiêu của hồi quy tuyến tính là tìm ra một đường thẳng tốt nhất (hoặc một mặt phẳng trong trường hợp nhiều biến độc lập) để dự đoán giá trị của biến phụ thuộc dựa trên giá trị của các biến độc lập. </a:t>
                </a:r>
                <a:endParaRPr lang="en-US" sz="2000" dirty="0"/>
              </a:p>
              <a:p>
                <a:pPr marL="0" indent="0">
                  <a:buNone/>
                </a:pPr>
                <a:r>
                  <a:rPr lang="en-US" sz="2000" dirty="0"/>
                  <a:t>	</a:t>
                </a:r>
                <a:r>
                  <a:rPr lang="vi-VN" sz="2000" dirty="0"/>
                  <a:t>Tuy nhiên, bài toán của chúng ta không đơn thuần chỉ có một biến, mà có nhiều biến số khác nhau. Hồi quy tuyến tính đa biến: </a:t>
                </a:r>
                <a:endParaRPr lang="en-US" sz="2000" dirty="0"/>
              </a:p>
              <a:p>
                <a:pPr marL="0" indent="0" algn="ctr">
                  <a:buNone/>
                </a:pPr>
                <a:r>
                  <a:rPr lang="en-US" sz="2000" dirty="0"/>
                  <a:t>	</a:t>
                </a:r>
                <a14:m>
                  <m:oMath xmlns:m="http://schemas.openxmlformats.org/officeDocument/2006/math">
                    <m:r>
                      <a:rPr lang="vi-VN" sz="2000" i="1">
                        <a:latin typeface="Cambria Math" panose="02040503050406030204" pitchFamily="18" charset="0"/>
                      </a:rPr>
                      <m:t>𝑦</m:t>
                    </m:r>
                    <m:r>
                      <a:rPr lang="vi-VN" sz="2000" i="1">
                        <a:latin typeface="Cambria Math" panose="02040503050406030204" pitchFamily="18" charset="0"/>
                      </a:rPr>
                      <m:t>=</m:t>
                    </m:r>
                    <m:sSub>
                      <m:sSubPr>
                        <m:ctrlPr>
                          <a:rPr lang="en-US" sz="2000" i="1">
                            <a:latin typeface="Cambria Math" panose="02040503050406030204" pitchFamily="18" charset="0"/>
                          </a:rPr>
                        </m:ctrlPr>
                      </m:sSubPr>
                      <m:e>
                        <m:r>
                          <a:rPr lang="vi-VN" sz="2000" i="1">
                            <a:latin typeface="Cambria Math" panose="02040503050406030204" pitchFamily="18" charset="0"/>
                          </a:rPr>
                          <m:t>𝛽</m:t>
                        </m:r>
                      </m:e>
                      <m:sub>
                        <m:r>
                          <a:rPr lang="vi-VN" sz="2000" i="1">
                            <a:latin typeface="Cambria Math" panose="02040503050406030204" pitchFamily="18" charset="0"/>
                          </a:rPr>
                          <m:t>0</m:t>
                        </m:r>
                      </m:sub>
                    </m:sSub>
                    <m:r>
                      <a:rPr lang="vi-VN" sz="2000" i="1">
                        <a:latin typeface="Cambria Math" panose="02040503050406030204" pitchFamily="18" charset="0"/>
                      </a:rPr>
                      <m:t>+</m:t>
                    </m:r>
                    <m:sSub>
                      <m:sSubPr>
                        <m:ctrlPr>
                          <a:rPr lang="en-US" sz="2000" i="1">
                            <a:latin typeface="Cambria Math" panose="02040503050406030204" pitchFamily="18" charset="0"/>
                          </a:rPr>
                        </m:ctrlPr>
                      </m:sSubPr>
                      <m:e>
                        <m:r>
                          <a:rPr lang="vi-VN" sz="2000" i="1">
                            <a:latin typeface="Cambria Math" panose="02040503050406030204" pitchFamily="18" charset="0"/>
                          </a:rPr>
                          <m:t>𝛽</m:t>
                        </m:r>
                      </m:e>
                      <m:sub>
                        <m:r>
                          <a:rPr lang="vi-VN" sz="2000" i="1">
                            <a:latin typeface="Cambria Math" panose="02040503050406030204" pitchFamily="18" charset="0"/>
                          </a:rPr>
                          <m:t>1</m:t>
                        </m:r>
                      </m:sub>
                    </m:sSub>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1</m:t>
                        </m:r>
                      </m:sub>
                    </m:sSub>
                    <m:r>
                      <a:rPr lang="vi-VN" sz="2000" i="1">
                        <a:latin typeface="Cambria Math" panose="02040503050406030204" pitchFamily="18" charset="0"/>
                      </a:rPr>
                      <m:t>+</m:t>
                    </m:r>
                    <m:sSub>
                      <m:sSubPr>
                        <m:ctrlPr>
                          <a:rPr lang="en-US" sz="2000" i="1">
                            <a:latin typeface="Cambria Math" panose="02040503050406030204" pitchFamily="18" charset="0"/>
                          </a:rPr>
                        </m:ctrlPr>
                      </m:sSubPr>
                      <m:e>
                        <m:r>
                          <a:rPr lang="vi-VN" sz="2000" i="1">
                            <a:latin typeface="Cambria Math" panose="02040503050406030204" pitchFamily="18" charset="0"/>
                          </a:rPr>
                          <m:t>𝛽</m:t>
                        </m:r>
                      </m:e>
                      <m:sub>
                        <m:r>
                          <a:rPr lang="vi-VN" sz="2000" i="1">
                            <a:latin typeface="Cambria Math" panose="02040503050406030204" pitchFamily="18" charset="0"/>
                          </a:rPr>
                          <m:t>2</m:t>
                        </m:r>
                      </m:sub>
                    </m:sSub>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2</m:t>
                        </m:r>
                      </m:sub>
                    </m:sSub>
                    <m:r>
                      <a:rPr lang="vi-VN" sz="2000" i="1">
                        <a:latin typeface="Cambria Math" panose="02040503050406030204" pitchFamily="18" charset="0"/>
                      </a:rPr>
                      <m:t>+…+</m:t>
                    </m:r>
                    <m:sSub>
                      <m:sSubPr>
                        <m:ctrlPr>
                          <a:rPr lang="en-US" sz="2000" i="1">
                            <a:latin typeface="Cambria Math" panose="02040503050406030204" pitchFamily="18" charset="0"/>
                          </a:rPr>
                        </m:ctrlPr>
                      </m:sSubPr>
                      <m:e>
                        <m:r>
                          <a:rPr lang="vi-VN" sz="2000" i="1">
                            <a:latin typeface="Cambria Math" panose="02040503050406030204" pitchFamily="18" charset="0"/>
                          </a:rPr>
                          <m:t>𝛽</m:t>
                        </m:r>
                      </m:e>
                      <m:sub>
                        <m:r>
                          <a:rPr lang="vi-VN" sz="2000" i="1">
                            <a:latin typeface="Cambria Math" panose="02040503050406030204" pitchFamily="18" charset="0"/>
                          </a:rPr>
                          <m:t>𝑛</m:t>
                        </m:r>
                      </m:sub>
                    </m:sSub>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𝑛</m:t>
                        </m:r>
                      </m:sub>
                    </m:sSub>
                    <m:r>
                      <a:rPr lang="vi-VN" sz="2000" i="1">
                        <a:latin typeface="Cambria Math" panose="02040503050406030204" pitchFamily="18" charset="0"/>
                      </a:rPr>
                      <m:t>+</m:t>
                    </m:r>
                    <m:r>
                      <a:rPr lang="vi-VN" sz="2000" i="1">
                        <a:latin typeface="Cambria Math" panose="02040503050406030204" pitchFamily="18" charset="0"/>
                      </a:rPr>
                      <m:t>𝜀</m:t>
                    </m:r>
                  </m:oMath>
                </a14:m>
                <a:r>
                  <a:rPr lang="vi-VN" sz="2000" dirty="0"/>
                  <a:t>;</a:t>
                </a:r>
                <a:endParaRPr lang="en-US" sz="2000" dirty="0"/>
              </a:p>
              <a:p>
                <a:pPr marL="0" indent="0">
                  <a:buNone/>
                </a:pPr>
                <a:r>
                  <a:rPr lang="en-US" sz="2000" dirty="0"/>
                  <a:t>			            </a:t>
                </a:r>
                <a:r>
                  <a:rPr lang="vi-VN" sz="2000" dirty="0"/>
                  <a:t>Với:</a:t>
                </a:r>
                <a:r>
                  <a:rPr lang="en-US" sz="2000" dirty="0"/>
                  <a:t>  </a:t>
                </a:r>
                <a:r>
                  <a:rPr lang="vi-VN" sz="2000" dirty="0"/>
                  <a:t>- </a:t>
                </a:r>
                <a14:m>
                  <m:oMath xmlns:m="http://schemas.openxmlformats.org/officeDocument/2006/math">
                    <m:r>
                      <a:rPr lang="vi-VN" sz="2000" i="1">
                        <a:latin typeface="Cambria Math" panose="02040503050406030204" pitchFamily="18" charset="0"/>
                      </a:rPr>
                      <m:t>𝑦</m:t>
                    </m:r>
                  </m:oMath>
                </a14:m>
                <a:r>
                  <a:rPr lang="vi-VN" sz="2000" dirty="0"/>
                  <a:t> là biến phụ thuộc. </a:t>
                </a:r>
                <a:endParaRPr lang="en-US" sz="2000" dirty="0"/>
              </a:p>
              <a:p>
                <a:pPr marL="457200" lvl="1" indent="0">
                  <a:buNone/>
                </a:pPr>
                <a:r>
                  <a:rPr lang="en-US" sz="2000" dirty="0"/>
                  <a:t>				       </a:t>
                </a:r>
                <a:r>
                  <a:rPr lang="vi-VN" sz="2000" dirty="0"/>
                  <a:t>-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1</m:t>
                        </m:r>
                      </m:sub>
                    </m:sSub>
                  </m:oMath>
                </a14:m>
                <a:r>
                  <a:rPr lang="vi-VN" sz="2000" dirty="0"/>
                  <a:t>,</a:t>
                </a:r>
                <a14:m>
                  <m:oMath xmlns:m="http://schemas.openxmlformats.org/officeDocument/2006/math">
                    <m:r>
                      <a:rPr lang="vi-VN" sz="2000" i="1">
                        <a:latin typeface="Cambria Math" panose="02040503050406030204" pitchFamily="18" charset="0"/>
                      </a:rPr>
                      <m:t> </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2</m:t>
                        </m:r>
                      </m:sub>
                    </m:sSub>
                  </m:oMath>
                </a14:m>
                <a:r>
                  <a:rPr lang="vi-VN" sz="2000" dirty="0"/>
                  <a:t>,…,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𝑛</m:t>
                        </m:r>
                      </m:sub>
                    </m:sSub>
                  </m:oMath>
                </a14:m>
                <a:r>
                  <a:rPr lang="vi-VN" sz="2000" dirty="0"/>
                  <a:t>  là các biến độc lập. </a:t>
                </a:r>
                <a:endParaRPr lang="en-US" sz="2000" dirty="0"/>
              </a:p>
              <a:p>
                <a:pPr marL="0" indent="0">
                  <a:buNone/>
                </a:pPr>
                <a:r>
                  <a:rPr lang="en-US" sz="2000" dirty="0"/>
                  <a:t>				       </a:t>
                </a:r>
                <a:r>
                  <a:rPr lang="vi-VN" sz="2000" dirty="0"/>
                  <a:t>-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𝛽</m:t>
                        </m:r>
                      </m:e>
                      <m:sub>
                        <m:r>
                          <a:rPr lang="vi-VN" sz="2000" i="1">
                            <a:latin typeface="Cambria Math" panose="02040503050406030204" pitchFamily="18" charset="0"/>
                          </a:rPr>
                          <m:t>0</m:t>
                        </m:r>
                      </m:sub>
                    </m:sSub>
                  </m:oMath>
                </a14:m>
                <a:r>
                  <a:rPr lang="vi-VN" sz="2000" dirty="0"/>
                  <a:t> là hằng số chặn. </a:t>
                </a:r>
                <a:endParaRPr lang="en-US" sz="2000" dirty="0"/>
              </a:p>
              <a:p>
                <a:pPr marL="0" indent="0">
                  <a:buNone/>
                </a:pPr>
                <a:r>
                  <a:rPr lang="en-US" sz="2000" dirty="0"/>
                  <a:t>				       </a:t>
                </a:r>
                <a:r>
                  <a:rPr lang="vi-VN" sz="2000" dirty="0"/>
                  <a:t>-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𝛽</m:t>
                        </m:r>
                      </m:e>
                      <m:sub>
                        <m:r>
                          <a:rPr lang="vi-VN" sz="2000" i="1">
                            <a:latin typeface="Cambria Math" panose="02040503050406030204" pitchFamily="18" charset="0"/>
                          </a:rPr>
                          <m:t>1</m:t>
                        </m:r>
                      </m:sub>
                    </m:sSub>
                  </m:oMath>
                </a14:m>
                <a:r>
                  <a:rPr lang="vi-VN" sz="2000" dirty="0"/>
                  <a:t>,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𝛽</m:t>
                        </m:r>
                      </m:e>
                      <m:sub>
                        <m:r>
                          <a:rPr lang="vi-VN" sz="2000" i="1">
                            <a:latin typeface="Cambria Math" panose="02040503050406030204" pitchFamily="18" charset="0"/>
                          </a:rPr>
                          <m:t>2</m:t>
                        </m:r>
                      </m:sub>
                    </m:sSub>
                  </m:oMath>
                </a14:m>
                <a:r>
                  <a:rPr lang="vi-VN" sz="2000" dirty="0"/>
                  <a:t>,…,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𝛽</m:t>
                        </m:r>
                      </m:e>
                      <m:sub>
                        <m:r>
                          <a:rPr lang="vi-VN" sz="2000" i="1">
                            <a:latin typeface="Cambria Math" panose="02040503050406030204" pitchFamily="18" charset="0"/>
                          </a:rPr>
                          <m:t>𝑛</m:t>
                        </m:r>
                      </m:sub>
                    </m:sSub>
                  </m:oMath>
                </a14:m>
                <a:r>
                  <a:rPr lang="vi-VN" sz="2000" dirty="0"/>
                  <a:t> là các hệ số hồi quy tương ứng với các biến độc lập. </a:t>
                </a:r>
                <a:endParaRPr lang="en-US" sz="2000" dirty="0"/>
              </a:p>
              <a:p>
                <a:pPr marL="0" indent="0">
                  <a:buNone/>
                </a:pPr>
                <a:r>
                  <a:rPr lang="en-US" sz="2000" dirty="0"/>
                  <a:t>			                     </a:t>
                </a:r>
                <a:r>
                  <a:rPr lang="vi-VN" sz="2000" dirty="0"/>
                  <a:t>- </a:t>
                </a:r>
                <a14:m>
                  <m:oMath xmlns:m="http://schemas.openxmlformats.org/officeDocument/2006/math">
                    <m:r>
                      <a:rPr lang="vi-VN" sz="2000" i="1">
                        <a:latin typeface="Cambria Math" panose="02040503050406030204" pitchFamily="18" charset="0"/>
                      </a:rPr>
                      <m:t>𝜀</m:t>
                    </m:r>
                    <m:r>
                      <a:rPr lang="vi-VN" sz="2000" i="1">
                        <a:latin typeface="Cambria Math" panose="02040503050406030204" pitchFamily="18" charset="0"/>
                      </a:rPr>
                      <m:t> </m:t>
                    </m:r>
                  </m:oMath>
                </a14:m>
                <a:r>
                  <a:rPr lang="vi-VN" sz="2000" dirty="0"/>
                  <a:t>là sai số. </a:t>
                </a:r>
                <a:endParaRPr lang="en-US" sz="2000" dirty="0"/>
              </a:p>
              <a:p>
                <a:pPr marL="0" indent="0">
                  <a:buNone/>
                </a:pPr>
                <a:endParaRPr lang="en-US" sz="2000" dirty="0"/>
              </a:p>
              <a:p>
                <a:pPr marL="0" indent="0">
                  <a:buNone/>
                </a:pPr>
                <a:endParaRPr lang="en-US" sz="2000" dirty="0"/>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3"/>
              </p:nvPr>
            </p:nvSpPr>
            <p:spPr>
              <a:blipFill>
                <a:blip r:embed="rId2"/>
                <a:stretch>
                  <a:fillRect l="-742" t="-1739" r="-1006" b="-2733"/>
                </a:stretch>
              </a:blipFill>
            </p:spPr>
            <p:txBody>
              <a:bodyPr/>
              <a:lstStyle/>
              <a:p>
                <a:r>
                  <a:rPr lang="en-US">
                    <a:noFill/>
                  </a:rPr>
                  <a:t> </a:t>
                </a:r>
              </a:p>
            </p:txBody>
          </p:sp>
        </mc:Fallback>
      </mc:AlternateContent>
      <p:pic>
        <p:nvPicPr>
          <p:cNvPr id="6" name="Picture 2" descr="Linear Regression in Machine learning - GeeksforGeeks">
            <a:extLst>
              <a:ext uri="{FF2B5EF4-FFF2-40B4-BE49-F238E27FC236}">
                <a16:creationId xmlns:a16="http://schemas.microsoft.com/office/drawing/2014/main" id="{0A2C7ADF-41A6-FF8B-7376-917835FCD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4098260"/>
            <a:ext cx="3351402" cy="186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35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p:cNvSpPr>
            <a:spLocks noGrp="1"/>
          </p:cNvSpPr>
          <p:nvPr>
            <p:ph type="title"/>
          </p:nvPr>
        </p:nvSpPr>
        <p:spPr/>
        <p:txBody>
          <a:bodyPr/>
          <a:lstStyle/>
          <a:p>
            <a:r>
              <a:rPr lang="en-US" dirty="0"/>
              <a:t>V.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endParaRPr lang="en-US" dirty="0"/>
          </a:p>
        </p:txBody>
      </p:sp>
      <p:sp>
        <p:nvSpPr>
          <p:cNvPr id="4" name="Content Placeholder 3"/>
          <p:cNvSpPr>
            <a:spLocks noGrp="1"/>
          </p:cNvSpPr>
          <p:nvPr>
            <p:ph sz="quarter" idx="13"/>
          </p:nvPr>
        </p:nvSpPr>
        <p:spPr>
          <a:xfrm>
            <a:off x="385183" y="1079312"/>
            <a:ext cx="11514528" cy="4909124"/>
          </a:xfrm>
        </p:spPr>
        <p:txBody>
          <a:bodyPr/>
          <a:lstStyle/>
          <a:p>
            <a:r>
              <a:rPr lang="en-US" sz="2400" b="1" dirty="0" err="1"/>
              <a:t>RandomForestRegressor</a:t>
            </a:r>
            <a:endParaRPr lang="en-US" sz="2400" b="1" dirty="0"/>
          </a:p>
          <a:p>
            <a:pPr marL="0" indent="0">
              <a:buNone/>
            </a:pPr>
            <a:r>
              <a:rPr lang="en-US" sz="2400" dirty="0"/>
              <a:t>	</a:t>
            </a:r>
            <a:r>
              <a:rPr lang="vi-VN" sz="2000" dirty="0"/>
              <a:t>Random Forest là một phương pháp ensemble learning sử dụng nhiều cây quyết định và kết hợp kết quả của chúng để đưa ra dự đoán cuối cùng. Trong trường hợp hồi quy, kết quả của mỗi cây quyết định là một giá trị số, và kết quả cuối cùng là trung bình của tất cả các giá trị dự đoán từ các cây. </a:t>
            </a:r>
            <a:endParaRPr lang="en-US" sz="2000" dirty="0"/>
          </a:p>
          <a:p>
            <a:pPr marL="0" indent="0">
              <a:buNone/>
            </a:pPr>
            <a:endParaRPr lang="en-US" sz="2000" dirty="0"/>
          </a:p>
        </p:txBody>
      </p:sp>
      <p:pic>
        <p:nvPicPr>
          <p:cNvPr id="7" name="Picture 4" descr="RandomForestRegressor — scikit-learn 1.5.0 documentation">
            <a:extLst>
              <a:ext uri="{FF2B5EF4-FFF2-40B4-BE49-F238E27FC236}">
                <a16:creationId xmlns:a16="http://schemas.microsoft.com/office/drawing/2014/main" id="{F7A4EB0E-81F5-C78E-5A55-987266CD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843" y="2852928"/>
            <a:ext cx="5093208" cy="303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792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p:cNvSpPr>
            <a:spLocks noGrp="1"/>
          </p:cNvSpPr>
          <p:nvPr>
            <p:ph type="title"/>
          </p:nvPr>
        </p:nvSpPr>
        <p:spPr/>
        <p:txBody>
          <a:bodyPr/>
          <a:lstStyle/>
          <a:p>
            <a:r>
              <a:rPr lang="en-US" dirty="0"/>
              <a:t>V.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endParaRPr lang="en-US" dirty="0"/>
          </a:p>
        </p:txBody>
      </p:sp>
      <p:sp>
        <p:nvSpPr>
          <p:cNvPr id="4" name="Content Placeholder 3"/>
          <p:cNvSpPr>
            <a:spLocks noGrp="1"/>
          </p:cNvSpPr>
          <p:nvPr>
            <p:ph sz="quarter" idx="13"/>
          </p:nvPr>
        </p:nvSpPr>
        <p:spPr/>
        <p:txBody>
          <a:bodyPr/>
          <a:lstStyle/>
          <a:p>
            <a:pPr marL="228600" lvl="1">
              <a:spcBef>
                <a:spcPts val="1000"/>
              </a:spcBef>
            </a:pPr>
            <a:r>
              <a:rPr lang="en-US" b="1" dirty="0" err="1"/>
              <a:t>KNeighborsRegressor</a:t>
            </a:r>
            <a:endParaRPr lang="en-US" b="1" dirty="0"/>
          </a:p>
          <a:p>
            <a:pPr marL="0" indent="0">
              <a:buNone/>
            </a:pPr>
            <a:r>
              <a:rPr lang="en-US" sz="2000" dirty="0"/>
              <a:t>	</a:t>
            </a:r>
            <a:r>
              <a:rPr lang="vi-VN" sz="2000" dirty="0"/>
              <a:t>K-Nearest Neighbors Regression (KNN Regression) là một thuật toán học máy không tuyến tính được sử dụng để dự đoán giá trị của một biến liên tục. KNN Regression dựa trên ý tưởng rằng những điểm dữ liệu gần nhau có xu hướng có giá trị tương tự nhau. </a:t>
            </a:r>
          </a:p>
          <a:p>
            <a:pPr marL="0" indent="0">
              <a:buNone/>
            </a:pPr>
            <a:r>
              <a:rPr lang="en-US" sz="2000" dirty="0"/>
              <a:t>	</a:t>
            </a:r>
            <a:r>
              <a:rPr lang="vi-VN" sz="2000" dirty="0"/>
              <a:t>Ý tưởng chính: </a:t>
            </a:r>
          </a:p>
          <a:p>
            <a:pPr marL="0" indent="0">
              <a:buNone/>
            </a:pPr>
            <a:r>
              <a:rPr lang="vi-VN" sz="2000" dirty="0"/>
              <a:t> </a:t>
            </a:r>
            <a:r>
              <a:rPr lang="en-US" sz="2000" dirty="0"/>
              <a:t>	</a:t>
            </a:r>
            <a:r>
              <a:rPr lang="vi-VN" sz="2000" dirty="0"/>
              <a:t>Để dự đoán giá trị của một điểm mới, KNN Regression tìm k điểm dữ liệu gần nhất trong không gian đầu vào và sử dụng giá trị trung bình của chúng để đưa ra dự đoán.</a:t>
            </a:r>
          </a:p>
          <a:p>
            <a:pPr marL="0" indent="0">
              <a:buNone/>
            </a:pPr>
            <a:endParaRPr lang="en-US" dirty="0"/>
          </a:p>
        </p:txBody>
      </p:sp>
      <p:pic>
        <p:nvPicPr>
          <p:cNvPr id="2050" name="Picture 2" descr="Nearest Neighbors regression — scikit-learn 1.5.2 docu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952" y="3513406"/>
            <a:ext cx="3054096" cy="2838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854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p:cNvSpPr>
            <a:spLocks noGrp="1"/>
          </p:cNvSpPr>
          <p:nvPr>
            <p:ph type="title"/>
          </p:nvPr>
        </p:nvSpPr>
        <p:spPr/>
        <p:txBody>
          <a:bodyPr/>
          <a:lstStyle/>
          <a:p>
            <a:r>
              <a:rPr lang="en-US" dirty="0"/>
              <a:t>V.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endParaRPr lang="en-US" dirty="0"/>
          </a:p>
        </p:txBody>
      </p:sp>
      <p:sp>
        <p:nvSpPr>
          <p:cNvPr id="4" name="Content Placeholder 3"/>
          <p:cNvSpPr>
            <a:spLocks noGrp="1"/>
          </p:cNvSpPr>
          <p:nvPr>
            <p:ph sz="quarter" idx="13"/>
          </p:nvPr>
        </p:nvSpPr>
        <p:spPr/>
        <p:txBody>
          <a:bodyPr/>
          <a:lstStyle/>
          <a:p>
            <a:pPr marL="228600" lvl="1">
              <a:spcBef>
                <a:spcPts val="1000"/>
              </a:spcBef>
            </a:pPr>
            <a:r>
              <a:rPr lang="en-US" b="1" dirty="0"/>
              <a:t>LSTM</a:t>
            </a:r>
          </a:p>
          <a:p>
            <a:pPr marL="0" lvl="1" indent="0">
              <a:spcBef>
                <a:spcPts val="1000"/>
              </a:spcBef>
              <a:buNone/>
            </a:pPr>
            <a:r>
              <a:rPr lang="en-US" sz="2000" dirty="0"/>
              <a:t>	</a:t>
            </a:r>
            <a:r>
              <a:rPr lang="vi-VN" sz="2000" dirty="0"/>
              <a:t>LSTM (Long Short-Term Memory) là một loại mạng nơ-ron hồi quy (Recurrent Neural Network - RNN) được thiết kế để xử lý và dự đoán dữ liệu tuần tự và chuỗi thời gian (time series). LSTM có khả năng ghi nhớ thông tin trong khoảng thời gian dài và giải quyết được vấn đề gradient biến mất (vanishing gradient problem) mà các RNN truyền thống gặp phải.</a:t>
            </a:r>
            <a:endParaRPr lang="en-US" sz="2000" b="1"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8" descr="Bài 14: Long short term memory (LSTM) | Deep Learning cơ bản">
            <a:extLst>
              <a:ext uri="{FF2B5EF4-FFF2-40B4-BE49-F238E27FC236}">
                <a16:creationId xmlns:a16="http://schemas.microsoft.com/office/drawing/2014/main" id="{813FF413-B3CF-D64C-9B01-D7E83E322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588" y="3026664"/>
            <a:ext cx="4306823" cy="2941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476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1433600"/>
            <a:ext cx="7377452" cy="188929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t>Thiết kế giao diện hệ thống web booking địa điểm vui chơi giải trí </a:t>
            </a:r>
            <a:endParaRPr lang="en-US" sz="4400"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350030"/>
            <a:ext cx="5424887" cy="424398"/>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50000"/>
              </a:lnSpc>
            </a:pPr>
            <a:r>
              <a:rPr lang="vi-VN" sz="1800"/>
              <a:t>Nhóm </a:t>
            </a:r>
            <a:r>
              <a:rPr lang="en-US" sz="1800"/>
              <a:t>12 – Lớp 156731 – GVHD : Lê Tấn Hùng  </a:t>
            </a:r>
            <a:endParaRPr lang="vi-VN" sz="180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6" name="TextBox 5">
            <a:extLst>
              <a:ext uri="{FF2B5EF4-FFF2-40B4-BE49-F238E27FC236}">
                <a16:creationId xmlns:a16="http://schemas.microsoft.com/office/drawing/2014/main" id="{F4143C1C-E8A5-08E1-E980-A04D9503DEDB}"/>
              </a:ext>
            </a:extLst>
          </p:cNvPr>
          <p:cNvSpPr txBox="1"/>
          <p:nvPr/>
        </p:nvSpPr>
        <p:spPr>
          <a:xfrm>
            <a:off x="386634" y="3807788"/>
            <a:ext cx="4373497" cy="1938992"/>
          </a:xfrm>
          <a:prstGeom prst="rect">
            <a:avLst/>
          </a:prstGeom>
          <a:noFill/>
        </p:spPr>
        <p:txBody>
          <a:bodyPr wrap="square" rtlCol="0">
            <a:spAutoFit/>
          </a:bodyPr>
          <a:lstStyle/>
          <a:p>
            <a:pPr>
              <a:spcBef>
                <a:spcPts val="600"/>
              </a:spcBef>
            </a:pPr>
            <a:r>
              <a:rPr lang="en-US" sz="2000">
                <a:solidFill>
                  <a:srgbClr val="C00000"/>
                </a:solidFill>
              </a:rPr>
              <a:t>Hoàng Đức Dương	20215021</a:t>
            </a:r>
            <a:endParaRPr lang="en-US" sz="2000" dirty="0">
              <a:solidFill>
                <a:srgbClr val="C00000"/>
              </a:solidFill>
            </a:endParaRPr>
          </a:p>
          <a:p>
            <a:pPr>
              <a:spcBef>
                <a:spcPts val="600"/>
              </a:spcBef>
            </a:pPr>
            <a:r>
              <a:rPr lang="en-US" sz="2000">
                <a:solidFill>
                  <a:srgbClr val="C00000"/>
                </a:solidFill>
              </a:rPr>
              <a:t>Nguyễn Mạnh Hiếu	20215050</a:t>
            </a:r>
            <a:endParaRPr lang="en-US" sz="2000" dirty="0">
              <a:solidFill>
                <a:srgbClr val="C00000"/>
              </a:solidFill>
            </a:endParaRPr>
          </a:p>
          <a:p>
            <a:pPr>
              <a:spcBef>
                <a:spcPts val="600"/>
              </a:spcBef>
            </a:pPr>
            <a:r>
              <a:rPr lang="en-US" sz="2000">
                <a:solidFill>
                  <a:srgbClr val="C00000"/>
                </a:solidFill>
              </a:rPr>
              <a:t>Nguyễn Huy Hoàng	20215056</a:t>
            </a:r>
            <a:endParaRPr lang="en-US" sz="2000" dirty="0">
              <a:solidFill>
                <a:srgbClr val="C00000"/>
              </a:solidFill>
            </a:endParaRPr>
          </a:p>
          <a:p>
            <a:pPr>
              <a:spcBef>
                <a:spcPts val="600"/>
              </a:spcBef>
            </a:pPr>
            <a:r>
              <a:rPr lang="en-US" sz="2000">
                <a:solidFill>
                  <a:srgbClr val="C00000"/>
                </a:solidFill>
              </a:rPr>
              <a:t>Hoàng Nhật Minh 	20210607</a:t>
            </a:r>
            <a:endParaRPr lang="en-US" sz="2000" dirty="0">
              <a:solidFill>
                <a:srgbClr val="C00000"/>
              </a:solidFill>
            </a:endParaRPr>
          </a:p>
          <a:p>
            <a:pPr>
              <a:spcBef>
                <a:spcPts val="600"/>
              </a:spcBef>
            </a:pPr>
            <a:r>
              <a:rPr lang="en-US" sz="2000" dirty="0" err="1">
                <a:solidFill>
                  <a:srgbClr val="C00000"/>
                </a:solidFill>
              </a:rPr>
              <a:t>Trần</a:t>
            </a:r>
            <a:r>
              <a:rPr lang="en-US" sz="2000" dirty="0">
                <a:solidFill>
                  <a:srgbClr val="C00000"/>
                </a:solidFill>
              </a:rPr>
              <a:t> An Khang		20210463</a:t>
            </a:r>
            <a:endParaRPr lang="vi-VN" sz="2000" dirty="0">
              <a:solidFill>
                <a:srgbClr val="C00000"/>
              </a:solidFill>
            </a:endParaRPr>
          </a:p>
        </p:txBody>
      </p:sp>
    </p:spTree>
    <p:extLst>
      <p:ext uri="{BB962C8B-B14F-4D97-AF65-F5344CB8AC3E}">
        <p14:creationId xmlns:p14="http://schemas.microsoft.com/office/powerpoint/2010/main" val="2819650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p:cNvSpPr>
            <a:spLocks noGrp="1"/>
          </p:cNvSpPr>
          <p:nvPr>
            <p:ph type="title"/>
          </p:nvPr>
        </p:nvSpPr>
        <p:spPr/>
        <p:txBody>
          <a:bodyPr/>
          <a:lstStyle/>
          <a:p>
            <a:r>
              <a:rPr lang="en-US" dirty="0"/>
              <a:t>V.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endParaRPr lang="en-US" dirty="0"/>
          </a:p>
        </p:txBody>
      </p:sp>
      <p:sp>
        <p:nvSpPr>
          <p:cNvPr id="4" name="Content Placeholder 3"/>
          <p:cNvSpPr>
            <a:spLocks noGrp="1"/>
          </p:cNvSpPr>
          <p:nvPr>
            <p:ph sz="quarter" idx="13"/>
          </p:nvPr>
        </p:nvSpPr>
        <p:spPr/>
        <p:txBody>
          <a:bodyPr/>
          <a:lstStyle/>
          <a:p>
            <a:pPr marL="228600" lvl="1">
              <a:spcBef>
                <a:spcPts val="1000"/>
              </a:spcBef>
            </a:pPr>
            <a:r>
              <a:rPr lang="en-US" b="1" dirty="0"/>
              <a:t>Prophet</a:t>
            </a:r>
          </a:p>
          <a:p>
            <a:pPr marL="0" lvl="1" indent="0">
              <a:spcBef>
                <a:spcPts val="1000"/>
              </a:spcBef>
              <a:buNone/>
            </a:pPr>
            <a:r>
              <a:rPr lang="en-US" sz="2000" dirty="0"/>
              <a:t>	</a:t>
            </a:r>
            <a:r>
              <a:rPr lang="vi-VN" sz="2000" dirty="0"/>
              <a:t>Prophet là một thư viện mã nguồn mở được phát triển bởi Facebook (nay là Meta) nhằm giải quyết bài toán dự báo chuỗi thời gian. Thư viện này đặc biệt phù hợp cho những dữ liệu có tính chất thời vụ và xu hướng, chẳng hạn như dữ liệu doanh thu, lưu lượng truy cập website, hay nhu cầu hàng hóa theo thời gian. Prophet được thiết kế với ưu điểm dễ sử dụng và cung cấp kết quả đáng tin cậy ngay cả khi người dùng không có nhiều kinh nghiệm về chuỗi thời gian.</a:t>
            </a:r>
            <a:endParaRPr lang="en-US" sz="2000" dirty="0"/>
          </a:p>
          <a:p>
            <a:pPr marL="0" lvl="1" indent="0">
              <a:spcBef>
                <a:spcPts val="1000"/>
              </a:spcBef>
              <a:buNone/>
            </a:pPr>
            <a:endParaRPr lang="en-US" b="1" dirty="0"/>
          </a:p>
          <a:p>
            <a:pPr marL="0" indent="0">
              <a:buNone/>
            </a:pPr>
            <a:endParaRPr lang="en-US" dirty="0"/>
          </a:p>
        </p:txBody>
      </p:sp>
      <p:pic>
        <p:nvPicPr>
          <p:cNvPr id="5" name="Picture 2" descr="Facebook Prophet Model | Download Scientific Diagram">
            <a:extLst>
              <a:ext uri="{FF2B5EF4-FFF2-40B4-BE49-F238E27FC236}">
                <a16:creationId xmlns:a16="http://schemas.microsoft.com/office/drawing/2014/main" id="{9BE03907-8C92-83C2-3375-FF49E3CDF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404" y="3246120"/>
            <a:ext cx="5453191"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684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p:cNvSpPr>
            <a:spLocks noGrp="1"/>
          </p:cNvSpPr>
          <p:nvPr>
            <p:ph type="title"/>
          </p:nvPr>
        </p:nvSpPr>
        <p:spPr/>
        <p:txBody>
          <a:bodyPr/>
          <a:lstStyle/>
          <a:p>
            <a:r>
              <a:rPr lang="en-US" dirty="0"/>
              <a:t>VI. </a:t>
            </a:r>
            <a:r>
              <a:rPr lang="en-US" dirty="0" err="1"/>
              <a:t>Đánh</a:t>
            </a:r>
            <a:r>
              <a:rPr lang="en-US" dirty="0"/>
              <a:t> </a:t>
            </a:r>
            <a:r>
              <a:rPr lang="en-US" dirty="0" err="1"/>
              <a:t>giá</a:t>
            </a:r>
            <a:r>
              <a:rPr lang="en-US" dirty="0"/>
              <a:t> </a:t>
            </a:r>
            <a:r>
              <a:rPr lang="en-US" dirty="0" err="1"/>
              <a:t>mô</a:t>
            </a:r>
            <a:r>
              <a:rPr lang="en-US" dirty="0"/>
              <a:t> </a:t>
            </a:r>
            <a:r>
              <a:rPr lang="en-US" dirty="0" err="1"/>
              <a:t>hình</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quarter" idx="13"/>
              </p:nvPr>
            </p:nvSpPr>
            <p:spPr/>
            <p:txBody>
              <a:bodyPr/>
              <a:lstStyle/>
              <a:p>
                <a:r>
                  <a:rPr lang="vi-VN" sz="2400" b="1" dirty="0"/>
                  <a:t>R² score </a:t>
                </a:r>
                <a:endParaRPr lang="en-US" sz="2400" b="1" dirty="0"/>
              </a:p>
              <a:p>
                <a:pPr marL="0" indent="0">
                  <a:buNone/>
                </a:pPr>
                <a:r>
                  <a:rPr lang="en-US" dirty="0"/>
                  <a:t>	</a:t>
                </a:r>
                <a:r>
                  <a:rPr lang="vi-VN" sz="2000" dirty="0"/>
                  <a:t>Hệ số xác định (coefficient of determination) là một đại lượng trong thống kê được sử dụng để đánh giá mức độ phù hợp của một mô hình hồi quy tuyến tính với dữ liệu. Hệ số này thường được ký hiệu là R².</a:t>
                </a:r>
                <a:endParaRPr lang="en-US" sz="2000" dirty="0"/>
              </a:p>
              <a:p>
                <a:pPr marL="0" indent="0">
                  <a:buNone/>
                </a:pPr>
                <a:r>
                  <a:rPr lang="en-US" sz="2000" dirty="0"/>
                  <a:t>	</a:t>
                </a:r>
                <a:r>
                  <a:rPr lang="vi-VN" sz="2000" dirty="0"/>
                  <a:t>Công thức toán học: </a:t>
                </a: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𝑅</m:t>
                      </m:r>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𝑆𝑆</m:t>
                              </m:r>
                            </m:e>
                            <m:sub>
                              <m:r>
                                <a:rPr lang="en-US" sz="2000" i="1">
                                  <a:latin typeface="Cambria Math" panose="02040503050406030204" pitchFamily="18" charset="0"/>
                                </a:rPr>
                                <m:t>𝑟𝑒𝑠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𝑆𝑆</m:t>
                              </m:r>
                            </m:e>
                            <m:sub>
                              <m:r>
                                <a:rPr lang="en-US" sz="2000" i="1">
                                  <a:latin typeface="Cambria Math" panose="02040503050406030204" pitchFamily="18" charset="0"/>
                                </a:rPr>
                                <m:t>𝑡𝑜𝑡</m:t>
                              </m:r>
                            </m:sub>
                          </m:sSub>
                        </m:den>
                      </m:f>
                    </m:oMath>
                  </m:oMathPara>
                </a14:m>
                <a:endParaRPr lang="en-US" sz="2000" dirty="0"/>
              </a:p>
              <a:p>
                <a:pPr marL="0" indent="0">
                  <a:buNone/>
                </a:pPr>
                <a:r>
                  <a:rPr lang="en-US" sz="2000" dirty="0"/>
                  <a:t>	</a:t>
                </a:r>
                <a:r>
                  <a:rPr lang="vi-VN" sz="2000" dirty="0"/>
                  <a:t>Trong đó: </a:t>
                </a:r>
                <a:endParaRPr lang="en-US" sz="2000" dirty="0"/>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SS</m:t>
                        </m:r>
                      </m:e>
                      <m:sub>
                        <m:r>
                          <m:rPr>
                            <m:sty m:val="p"/>
                          </m:rPr>
                          <a:rPr lang="en-US" sz="2000">
                            <a:latin typeface="Cambria Math" panose="02040503050406030204" pitchFamily="18" charset="0"/>
                          </a:rPr>
                          <m:t>res</m:t>
                        </m:r>
                      </m:sub>
                    </m:sSub>
                  </m:oMath>
                </a14:m>
                <a:r>
                  <a:rPr lang="en-US" sz="2000" dirty="0"/>
                  <a:t> </a:t>
                </a:r>
                <a:r>
                  <a:rPr lang="vi-VN" sz="2000" dirty="0"/>
                  <a:t>(Sum of Squares of Residuals): tổng các độ lệch bình phương của phần dư. </a:t>
                </a:r>
                <a:endParaRPr lang="en-US" sz="2000" dirty="0"/>
              </a:p>
              <a:p>
                <a:pPr marL="0" indent="0" fontAlgn="base">
                  <a:buNone/>
                </a:pPr>
                <a:r>
                  <a:rPr lang="en-US" sz="2000" dirty="0"/>
                  <a:t>		</a:t>
                </a:r>
                <a14:m>
                  <m:oMath xmlns:m="http://schemas.openxmlformats.org/officeDocument/2006/math">
                    <m:sSub>
                      <m:sSubPr>
                        <m:ctrlPr>
                          <a:rPr lang="en-US" sz="2000" i="1">
                            <a:latin typeface="Cambria Math" panose="02040503050406030204" pitchFamily="18" charset="0"/>
                          </a:rPr>
                        </m:ctrlPr>
                      </m:sSubPr>
                      <m:e>
                        <m:r>
                          <m:rPr>
                            <m:sty m:val="p"/>
                          </m:rPr>
                          <a:rPr lang="vi-VN" sz="2000">
                            <a:latin typeface="Cambria Math" panose="02040503050406030204" pitchFamily="18" charset="0"/>
                          </a:rPr>
                          <m:t>SS</m:t>
                        </m:r>
                      </m:e>
                      <m:sub>
                        <m:r>
                          <m:rPr>
                            <m:sty m:val="p"/>
                          </m:rPr>
                          <a:rPr lang="vi-VN" sz="2000">
                            <a:latin typeface="Cambria Math" panose="02040503050406030204" pitchFamily="18" charset="0"/>
                          </a:rPr>
                          <m:t>tot</m:t>
                        </m:r>
                      </m:sub>
                    </m:sSub>
                    <m:r>
                      <a:rPr lang="en-US" sz="2000">
                        <a:latin typeface="Cambria Math" panose="02040503050406030204" pitchFamily="18" charset="0"/>
                      </a:rPr>
                      <m:t> </m:t>
                    </m:r>
                  </m:oMath>
                </a14:m>
                <a:r>
                  <a:rPr lang="vi-VN" sz="2000" dirty="0"/>
                  <a:t>(Total sum of the errors) tổng độ lệch bình phương của toàn bộ các nhân tố nghiên cứu, được tính bằng công thức: 	</a:t>
                </a:r>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𝑆𝑆</m:t>
                          </m:r>
                        </m:e>
                        <m:sub>
                          <m:r>
                            <a:rPr lang="en-US" sz="2000" i="1">
                              <a:latin typeface="Cambria Math" panose="02040503050406030204" pitchFamily="18" charset="0"/>
                            </a:rPr>
                            <m:t>𝑡𝑜𝑡</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i="1">
                                  <a:latin typeface="Cambria Math" panose="02040503050406030204" pitchFamily="18" charset="0"/>
                                </a:rPr>
                                <m:t>2</m:t>
                              </m:r>
                            </m:sup>
                          </m:sSup>
                        </m:e>
                      </m:nary>
                    </m:oMath>
                  </m:oMathPara>
                </a14:m>
                <a:endParaRPr lang="en-US" sz="2000" dirty="0"/>
              </a:p>
              <a:p>
                <a:pPr marL="0" indent="0">
                  <a:buNone/>
                </a:pPr>
                <a:r>
                  <a:rPr lang="vi-VN" dirty="0"/>
                  <a:t> </a:t>
                </a:r>
                <a:endParaRPr lang="en-US" dirty="0"/>
              </a:p>
              <a:p>
                <a:pPr marL="0" indent="0">
                  <a:buNone/>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sz="quarter" idx="13"/>
              </p:nvPr>
            </p:nvSpPr>
            <p:spPr>
              <a:blipFill>
                <a:blip r:embed="rId2"/>
                <a:stretch>
                  <a:fillRect l="-742" t="-1739" r="-106"/>
                </a:stretch>
              </a:blipFill>
            </p:spPr>
            <p:txBody>
              <a:bodyPr/>
              <a:lstStyle/>
              <a:p>
                <a:r>
                  <a:rPr lang="en-US">
                    <a:noFill/>
                  </a:rPr>
                  <a:t> </a:t>
                </a:r>
              </a:p>
            </p:txBody>
          </p:sp>
        </mc:Fallback>
      </mc:AlternateContent>
    </p:spTree>
    <p:extLst>
      <p:ext uri="{BB962C8B-B14F-4D97-AF65-F5344CB8AC3E}">
        <p14:creationId xmlns:p14="http://schemas.microsoft.com/office/powerpoint/2010/main" val="5953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p:cNvSpPr>
            <a:spLocks noGrp="1"/>
          </p:cNvSpPr>
          <p:nvPr>
            <p:ph type="title"/>
          </p:nvPr>
        </p:nvSpPr>
        <p:spPr/>
        <p:txBody>
          <a:bodyPr/>
          <a:lstStyle/>
          <a:p>
            <a:r>
              <a:rPr lang="en-US" dirty="0"/>
              <a:t>VI. </a:t>
            </a:r>
            <a:r>
              <a:rPr lang="en-US" dirty="0" err="1"/>
              <a:t>Đánh</a:t>
            </a:r>
            <a:r>
              <a:rPr lang="en-US" dirty="0"/>
              <a:t> </a:t>
            </a:r>
            <a:r>
              <a:rPr lang="en-US" dirty="0" err="1"/>
              <a:t>giá</a:t>
            </a:r>
            <a:r>
              <a:rPr lang="en-US" dirty="0"/>
              <a:t> </a:t>
            </a:r>
            <a:r>
              <a:rPr lang="en-US" dirty="0" err="1"/>
              <a:t>mô</a:t>
            </a:r>
            <a:r>
              <a:rPr lang="en-US" dirty="0"/>
              <a:t> </a:t>
            </a:r>
            <a:r>
              <a:rPr lang="en-US" dirty="0" err="1"/>
              <a:t>hình</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quarter" idx="13"/>
              </p:nvPr>
            </p:nvSpPr>
            <p:spPr/>
            <p:txBody>
              <a:bodyPr/>
              <a:lstStyle/>
              <a:p>
                <a:r>
                  <a:rPr lang="vi-VN" sz="2400" b="1" dirty="0"/>
                  <a:t>MSE</a:t>
                </a:r>
                <a:endParaRPr lang="en-US" sz="2400" b="1" dirty="0"/>
              </a:p>
              <a:p>
                <a:pPr marL="0" indent="0">
                  <a:buNone/>
                </a:pPr>
                <a:r>
                  <a:rPr lang="en-US" sz="2000" dirty="0"/>
                  <a:t>	</a:t>
                </a:r>
                <a:r>
                  <a:rPr lang="vi-VN" sz="2000" dirty="0"/>
                  <a:t>Mean Squared Error (MSE) có lẽ là số liệu phổ biến nhất được sử dụng cho các bài toán hồi quy. Về cơ bản, nó tìm thấy sai số bình phương trung bình giữa các giá trị được dự đoán và thực tế. MSE là thước đo chất lượng của một công cụ ước tính - nó luôn không âm và các giá trị càng gần 0 càng tốt. </a:t>
                </a:r>
                <a:endParaRPr lang="en-US"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𝑀𝑆𝐸</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1</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e>
                            <m:sup>
                              <m:r>
                                <a:rPr lang="en-US" sz="2000" i="1">
                                  <a:latin typeface="Cambria Math" panose="02040503050406030204" pitchFamily="18" charset="0"/>
                                </a:rPr>
                                <m:t>2</m:t>
                              </m:r>
                            </m:sup>
                          </m:sSup>
                        </m:e>
                      </m:nary>
                    </m:oMath>
                  </m:oMathPara>
                </a14:m>
                <a:endParaRPr lang="en-US" dirty="0"/>
              </a:p>
              <a:p>
                <a:pPr marL="0" indent="0">
                  <a:buNone/>
                </a:pPr>
                <a:r>
                  <a:rPr lang="en-US" sz="2000" dirty="0"/>
                  <a:t>				</a:t>
                </a:r>
                <a:r>
                  <a:rPr lang="vi-VN" sz="2000" dirty="0"/>
                  <a:t>Trong đó: </a:t>
                </a:r>
                <a:endParaRPr lang="en-US" sz="2000" dirty="0"/>
              </a:p>
              <a:p>
                <a:pPr lvl="0" algn="ctr" fontAlgn="base"/>
                <a:r>
                  <a:rPr lang="vi-VN" sz="2000" dirty="0"/>
                  <a:t>n là số điểm dữ liệu</a:t>
                </a:r>
                <a:r>
                  <a:rPr lang="en-US" sz="2000" dirty="0"/>
                  <a:t>.</a:t>
                </a:r>
                <a:r>
                  <a:rPr lang="vi-VN" sz="2000" dirty="0"/>
                  <a:t> </a:t>
                </a:r>
                <a:endParaRPr lang="en-US" sz="2000" dirty="0"/>
              </a:p>
              <a:p>
                <a:pPr lvl="0" algn="ctr" fontAlgn="base"/>
                <a:r>
                  <a:rPr lang="vi-VN" sz="2000" dirty="0"/>
                  <a:t>yᵢ là giá trị quan sát</a:t>
                </a:r>
                <a:r>
                  <a:rPr lang="en-US" sz="2000" dirty="0"/>
                  <a:t>.</a:t>
                </a:r>
                <a:r>
                  <a:rPr lang="vi-VN" sz="2000" dirty="0"/>
                  <a:t>  </a:t>
                </a:r>
                <a:endParaRPr lang="en-US" sz="2000" dirty="0"/>
              </a:p>
              <a:p>
                <a:pPr lvl="0" algn="ctr" fontAlgn="base"/>
                <a:r>
                  <a:rPr lang="vi-VN" sz="2000" dirty="0"/>
                  <a:t>ŷᵢ là giá trị dự đoán. </a:t>
                </a:r>
                <a:endParaRPr lang="en-US" sz="2000" dirty="0"/>
              </a:p>
              <a:p>
                <a:pPr marL="0" indent="0">
                  <a:buNone/>
                </a:pPr>
                <a:endParaRPr lang="en-US" sz="2400" dirty="0"/>
              </a:p>
            </p:txBody>
          </p:sp>
        </mc:Choice>
        <mc:Fallback xmlns="">
          <p:sp>
            <p:nvSpPr>
              <p:cNvPr id="4" name="Content Placeholder 3"/>
              <p:cNvSpPr>
                <a:spLocks noGrp="1" noRot="1" noChangeAspect="1" noMove="1" noResize="1" noEditPoints="1" noAdjustHandles="1" noChangeArrowheads="1" noChangeShapeType="1" noTextEdit="1"/>
              </p:cNvSpPr>
              <p:nvPr>
                <p:ph sz="quarter" idx="13"/>
              </p:nvPr>
            </p:nvSpPr>
            <p:spPr>
              <a:blipFill>
                <a:blip r:embed="rId2"/>
                <a:stretch>
                  <a:fillRect l="-742" t="-1739"/>
                </a:stretch>
              </a:blipFill>
            </p:spPr>
            <p:txBody>
              <a:bodyPr/>
              <a:lstStyle/>
              <a:p>
                <a:r>
                  <a:rPr lang="en-US">
                    <a:noFill/>
                  </a:rPr>
                  <a:t> </a:t>
                </a:r>
              </a:p>
            </p:txBody>
          </p:sp>
        </mc:Fallback>
      </mc:AlternateContent>
    </p:spTree>
    <p:extLst>
      <p:ext uri="{BB962C8B-B14F-4D97-AF65-F5344CB8AC3E}">
        <p14:creationId xmlns:p14="http://schemas.microsoft.com/office/powerpoint/2010/main" val="1230602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p:cNvSpPr>
            <a:spLocks noGrp="1"/>
          </p:cNvSpPr>
          <p:nvPr>
            <p:ph type="title"/>
          </p:nvPr>
        </p:nvSpPr>
        <p:spPr/>
        <p:txBody>
          <a:bodyPr/>
          <a:lstStyle/>
          <a:p>
            <a:r>
              <a:rPr lang="en-US" dirty="0"/>
              <a:t>VI. </a:t>
            </a:r>
            <a:r>
              <a:rPr lang="en-US" dirty="0" err="1"/>
              <a:t>Đánh</a:t>
            </a:r>
            <a:r>
              <a:rPr lang="en-US" dirty="0"/>
              <a:t> </a:t>
            </a:r>
            <a:r>
              <a:rPr lang="en-US" dirty="0" err="1"/>
              <a:t>giá</a:t>
            </a:r>
            <a:r>
              <a:rPr lang="en-US" dirty="0"/>
              <a:t> </a:t>
            </a:r>
            <a:r>
              <a:rPr lang="en-US" dirty="0" err="1"/>
              <a:t>mô</a:t>
            </a:r>
            <a:r>
              <a:rPr lang="en-US" dirty="0"/>
              <a:t> </a:t>
            </a:r>
            <a:r>
              <a:rPr lang="en-US" dirty="0" err="1"/>
              <a:t>hình</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quarter" idx="13"/>
              </p:nvPr>
            </p:nvSpPr>
            <p:spPr/>
            <p:txBody>
              <a:bodyPr/>
              <a:lstStyle/>
              <a:p>
                <a:r>
                  <a:rPr lang="vi-VN" sz="2400" b="1" dirty="0"/>
                  <a:t>MAE</a:t>
                </a:r>
                <a:r>
                  <a:rPr lang="vi-VN" b="1" dirty="0"/>
                  <a:t> </a:t>
                </a:r>
                <a:endParaRPr lang="en-US" b="1" dirty="0"/>
              </a:p>
              <a:p>
                <a:pPr marL="0" indent="0">
                  <a:buNone/>
                </a:pPr>
                <a:r>
                  <a:rPr lang="en-US" dirty="0"/>
                  <a:t>	</a:t>
                </a:r>
                <a:r>
                  <a:rPr lang="vi-VN" sz="2000" dirty="0"/>
                  <a:t>Mean Absolute Error (MAE) đo độ lớn trung bình của các lỗi trong một tập hợp các dự đoán mà không cần xem xét hướng của chúng. Đó là giá trị trung bình trên mẫu thử nghiệm về sự khác biệt tuyệt đối giữa dự đoán và quan sát thực tế, trong đó tất cả các khác biệt riêng lẻ có trọng số bằng nhau. </a:t>
                </a:r>
                <a:endParaRPr lang="en-US" i="1"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𝑀𝐴𝐸</m:t>
                      </m:r>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num>
                        <m:den>
                          <m:r>
                            <a:rPr lang="en-US" i="1">
                              <a:latin typeface="Cambria Math" panose="02040503050406030204" pitchFamily="18" charset="0"/>
                            </a:rPr>
                            <m:t>𝑛</m:t>
                          </m:r>
                        </m:den>
                      </m:f>
                      <m:r>
                        <a:rPr lang="en-US" i="1">
                          <a:latin typeface="Cambria Math" panose="02040503050406030204" pitchFamily="18" charset="0"/>
                        </a:rPr>
                        <m:t> </m:t>
                      </m:r>
                    </m:oMath>
                  </m:oMathPara>
                </a14:m>
                <a:endParaRPr lang="en-US" dirty="0"/>
              </a:p>
              <a:p>
                <a:pPr marL="0" indent="0">
                  <a:buNone/>
                </a:pPr>
                <a:endParaRPr lang="en-US" dirty="0"/>
              </a:p>
              <a:p>
                <a:pPr marL="0" indent="0">
                  <a:buNone/>
                </a:pPr>
                <a:r>
                  <a:rPr lang="en-US" sz="2000" dirty="0"/>
                  <a:t>				</a:t>
                </a:r>
                <a:r>
                  <a:rPr lang="vi-VN" sz="2000" dirty="0"/>
                  <a:t>Trong đó: </a:t>
                </a:r>
                <a:endParaRPr lang="en-US" sz="2000" dirty="0"/>
              </a:p>
              <a:p>
                <a:pPr lvl="0" algn="ctr" fontAlgn="base"/>
                <a:r>
                  <a:rPr lang="vi-VN" sz="2000" dirty="0"/>
                  <a:t>n là số điểm dữ liệu</a:t>
                </a:r>
                <a:r>
                  <a:rPr lang="en-US" sz="2000" dirty="0"/>
                  <a:t>.</a:t>
                </a:r>
                <a:r>
                  <a:rPr lang="vi-VN" sz="2000" dirty="0"/>
                  <a:t>  </a:t>
                </a:r>
                <a:endParaRPr lang="en-US" sz="2000" dirty="0"/>
              </a:p>
              <a:p>
                <a:pPr lvl="0" algn="ctr" fontAlgn="base"/>
                <a:r>
                  <a:rPr lang="vi-VN" sz="2000" dirty="0"/>
                  <a:t>xᵢ là giá trị thực</a:t>
                </a:r>
                <a:r>
                  <a:rPr lang="en-US" sz="2000" dirty="0"/>
                  <a:t>.</a:t>
                </a:r>
                <a:r>
                  <a:rPr lang="vi-VN" sz="2000" dirty="0"/>
                  <a:t>  </a:t>
                </a:r>
                <a:endParaRPr lang="en-US" sz="2000" dirty="0"/>
              </a:p>
              <a:p>
                <a:pPr lvl="0" algn="ctr" fontAlgn="base"/>
                <a:r>
                  <a:rPr lang="vi-VN" sz="2000" dirty="0"/>
                  <a:t>yᵢ là giá trị dự đoán. </a:t>
                </a:r>
                <a:endParaRPr lang="en-US" sz="2000" dirty="0"/>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3"/>
              </p:nvPr>
            </p:nvSpPr>
            <p:spPr>
              <a:blipFill>
                <a:blip r:embed="rId2"/>
                <a:stretch>
                  <a:fillRect l="-742" t="-745" r="-477"/>
                </a:stretch>
              </a:blipFill>
            </p:spPr>
            <p:txBody>
              <a:bodyPr/>
              <a:lstStyle/>
              <a:p>
                <a:r>
                  <a:rPr lang="en-US">
                    <a:noFill/>
                  </a:rPr>
                  <a:t> </a:t>
                </a:r>
              </a:p>
            </p:txBody>
          </p:sp>
        </mc:Fallback>
      </mc:AlternateContent>
    </p:spTree>
    <p:extLst>
      <p:ext uri="{BB962C8B-B14F-4D97-AF65-F5344CB8AC3E}">
        <p14:creationId xmlns:p14="http://schemas.microsoft.com/office/powerpoint/2010/main" val="438366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VII. </a:t>
            </a:r>
            <a:r>
              <a:rPr lang="en-US" dirty="0" err="1"/>
              <a:t>Triển</a:t>
            </a:r>
            <a:r>
              <a:rPr lang="en-US" dirty="0"/>
              <a:t> </a:t>
            </a:r>
            <a:r>
              <a:rPr lang="en-US" dirty="0" err="1"/>
              <a:t>khai</a:t>
            </a:r>
            <a:r>
              <a:rPr lang="en-US" dirty="0"/>
              <a:t> </a:t>
            </a:r>
            <a:r>
              <a:rPr lang="en-US" dirty="0" err="1"/>
              <a:t>mô</a:t>
            </a:r>
            <a:r>
              <a:rPr lang="en-US" dirty="0"/>
              <a:t> </a:t>
            </a:r>
            <a:r>
              <a:rPr lang="en-US" dirty="0" err="1"/>
              <a:t>hình</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6946" y="1066196"/>
            <a:ext cx="10478679" cy="4909124"/>
          </a:xfrm>
        </p:spPr>
        <p:txBody>
          <a:bodyPr/>
          <a:lstStyle/>
          <a:p>
            <a:r>
              <a:rPr lang="en-US" sz="2000" dirty="0" err="1"/>
              <a:t>Xây</a:t>
            </a:r>
            <a:r>
              <a:rPr lang="en-US" sz="2000" dirty="0"/>
              <a:t> </a:t>
            </a:r>
            <a:r>
              <a:rPr lang="en-US" sz="2000" dirty="0" err="1"/>
              <a:t>dựng</a:t>
            </a:r>
            <a:r>
              <a:rPr lang="en-US" sz="2000" dirty="0"/>
              <a:t> web app </a:t>
            </a:r>
            <a:r>
              <a:rPr lang="en-US" sz="2000" dirty="0" err="1"/>
              <a:t>bằng</a:t>
            </a:r>
            <a:r>
              <a:rPr lang="en-US" sz="2000" dirty="0"/>
              <a:t> </a:t>
            </a:r>
            <a:r>
              <a:rPr lang="en-US" sz="2000" dirty="0" err="1"/>
              <a:t>streamlit</a:t>
            </a:r>
            <a:r>
              <a:rPr lang="en-US" sz="2000" dirty="0"/>
              <a:t> </a:t>
            </a:r>
            <a:r>
              <a:rPr lang="en-US" sz="2000" dirty="0" err="1"/>
              <a:t>với</a:t>
            </a:r>
            <a:r>
              <a:rPr lang="en-US" sz="2000" dirty="0"/>
              <a:t> </a:t>
            </a:r>
            <a:r>
              <a:rPr lang="en-US" sz="2000" dirty="0" err="1"/>
              <a:t>các</a:t>
            </a:r>
            <a:r>
              <a:rPr lang="en-US" sz="2000" dirty="0"/>
              <a:t> </a:t>
            </a:r>
            <a:r>
              <a:rPr lang="en-US" sz="2000" dirty="0" err="1"/>
              <a:t>chức</a:t>
            </a:r>
            <a:r>
              <a:rPr lang="en-US" sz="2000" dirty="0"/>
              <a:t> </a:t>
            </a:r>
            <a:r>
              <a:rPr lang="en-US" sz="2000" dirty="0" err="1"/>
              <a:t>năng</a:t>
            </a:r>
            <a:r>
              <a:rPr lang="en-US" sz="2000" dirty="0"/>
              <a:t>:</a:t>
            </a:r>
          </a:p>
          <a:p>
            <a:pPr lvl="1"/>
            <a:r>
              <a:rPr lang="en-US" sz="2000" dirty="0" err="1"/>
              <a:t>Lựa</a:t>
            </a:r>
            <a:r>
              <a:rPr lang="en-US" sz="2000" dirty="0"/>
              <a:t> </a:t>
            </a:r>
            <a:r>
              <a:rPr lang="en-US" sz="2000" dirty="0" err="1"/>
              <a:t>chọn</a:t>
            </a:r>
            <a:r>
              <a:rPr lang="en-US" sz="2000" dirty="0"/>
              <a:t> </a:t>
            </a:r>
            <a:r>
              <a:rPr lang="en-US" sz="2000" dirty="0" err="1"/>
              <a:t>tra</a:t>
            </a:r>
            <a:r>
              <a:rPr lang="en-US" sz="2000" dirty="0"/>
              <a:t> </a:t>
            </a:r>
            <a:r>
              <a:rPr lang="en-US" sz="2000" dirty="0" err="1"/>
              <a:t>cứu</a:t>
            </a:r>
            <a:r>
              <a:rPr lang="en-US" sz="2000" dirty="0"/>
              <a:t> </a:t>
            </a:r>
            <a:r>
              <a:rPr lang="en-US" sz="2000" dirty="0" err="1"/>
              <a:t>dữ</a:t>
            </a:r>
            <a:r>
              <a:rPr lang="en-US" sz="2000" dirty="0"/>
              <a:t> </a:t>
            </a:r>
            <a:r>
              <a:rPr lang="en-US" sz="2000" dirty="0" err="1"/>
              <a:t>liệu</a:t>
            </a:r>
            <a:r>
              <a:rPr lang="en-US" sz="2000" dirty="0"/>
              <a:t> </a:t>
            </a:r>
            <a:r>
              <a:rPr lang="en-US" sz="2000" dirty="0" err="1"/>
              <a:t>theo</a:t>
            </a:r>
            <a:r>
              <a:rPr lang="en-US" sz="2000" dirty="0"/>
              <a:t> </a:t>
            </a:r>
            <a:r>
              <a:rPr lang="en-US" sz="2000" dirty="0" err="1"/>
              <a:t>ngày</a:t>
            </a:r>
            <a:r>
              <a:rPr lang="en-US" sz="2000" dirty="0"/>
              <a:t> </a:t>
            </a:r>
            <a:r>
              <a:rPr lang="en-US" sz="2000" dirty="0" err="1"/>
              <a:t>và</a:t>
            </a:r>
            <a:r>
              <a:rPr lang="en-US" sz="2000" dirty="0"/>
              <a:t> </a:t>
            </a:r>
            <a:r>
              <a:rPr lang="en-US" sz="2000" dirty="0" err="1"/>
              <a:t>mã</a:t>
            </a:r>
            <a:r>
              <a:rPr lang="en-US" sz="2000" dirty="0"/>
              <a:t> </a:t>
            </a:r>
            <a:r>
              <a:rPr lang="en-US" sz="2000" dirty="0" err="1"/>
              <a:t>cổ</a:t>
            </a:r>
            <a:r>
              <a:rPr lang="en-US" sz="2000" dirty="0"/>
              <a:t> </a:t>
            </a:r>
            <a:r>
              <a:rPr lang="en-US" sz="2000" dirty="0" err="1"/>
              <a:t>phiếu</a:t>
            </a:r>
            <a:r>
              <a:rPr lang="en-US" sz="2000" dirty="0"/>
              <a:t> </a:t>
            </a:r>
            <a:r>
              <a:rPr lang="en-US" sz="2000" dirty="0" err="1"/>
              <a:t>công</a:t>
            </a:r>
            <a:r>
              <a:rPr lang="en-US" sz="2000" dirty="0"/>
              <a:t> ty</a:t>
            </a:r>
          </a:p>
          <a:p>
            <a:pPr lvl="1"/>
            <a:endParaRPr lang="en-US" sz="2000"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24</a:t>
            </a:fld>
            <a:endParaRPr lang="en-US"/>
          </a:p>
        </p:txBody>
      </p:sp>
      <p:pic>
        <p:nvPicPr>
          <p:cNvPr id="12" name="Picture 11">
            <a:extLst>
              <a:ext uri="{FF2B5EF4-FFF2-40B4-BE49-F238E27FC236}">
                <a16:creationId xmlns:a16="http://schemas.microsoft.com/office/drawing/2014/main" id="{550126C4-FD06-A09C-B191-2AD8F96B6A31}"/>
              </a:ext>
            </a:extLst>
          </p:cNvPr>
          <p:cNvPicPr>
            <a:picLocks noChangeAspect="1"/>
          </p:cNvPicPr>
          <p:nvPr/>
        </p:nvPicPr>
        <p:blipFill>
          <a:blip r:embed="rId2"/>
          <a:stretch>
            <a:fillRect/>
          </a:stretch>
        </p:blipFill>
        <p:spPr>
          <a:xfrm>
            <a:off x="7962666" y="894316"/>
            <a:ext cx="3007365" cy="5339782"/>
          </a:xfrm>
          <a:prstGeom prst="rect">
            <a:avLst/>
          </a:prstGeom>
        </p:spPr>
      </p:pic>
    </p:spTree>
    <p:extLst>
      <p:ext uri="{BB962C8B-B14F-4D97-AF65-F5344CB8AC3E}">
        <p14:creationId xmlns:p14="http://schemas.microsoft.com/office/powerpoint/2010/main" val="126666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VII. </a:t>
            </a:r>
            <a:r>
              <a:rPr lang="en-US" dirty="0" err="1"/>
              <a:t>Triển</a:t>
            </a:r>
            <a:r>
              <a:rPr lang="en-US" dirty="0"/>
              <a:t> </a:t>
            </a:r>
            <a:r>
              <a:rPr lang="en-US" dirty="0" err="1"/>
              <a:t>khai</a:t>
            </a:r>
            <a:r>
              <a:rPr lang="en-US" dirty="0"/>
              <a:t> </a:t>
            </a:r>
            <a:r>
              <a:rPr lang="en-US" dirty="0" err="1"/>
              <a:t>mô</a:t>
            </a:r>
            <a:r>
              <a:rPr lang="en-US" dirty="0"/>
              <a:t> </a:t>
            </a:r>
            <a:r>
              <a:rPr lang="en-US" dirty="0" err="1"/>
              <a:t>hình</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470626" y="974438"/>
            <a:ext cx="10478679" cy="4909124"/>
          </a:xfrm>
        </p:spPr>
        <p:txBody>
          <a:bodyPr/>
          <a:lstStyle/>
          <a:p>
            <a:r>
              <a:rPr lang="en-US" sz="2000" dirty="0" err="1"/>
              <a:t>Xây</a:t>
            </a:r>
            <a:r>
              <a:rPr lang="en-US" sz="2000" dirty="0"/>
              <a:t> </a:t>
            </a:r>
            <a:r>
              <a:rPr lang="en-US" sz="2000" dirty="0" err="1"/>
              <a:t>dựng</a:t>
            </a:r>
            <a:r>
              <a:rPr lang="en-US" sz="2000" dirty="0"/>
              <a:t> web app </a:t>
            </a:r>
            <a:r>
              <a:rPr lang="en-US" sz="2000" dirty="0" err="1"/>
              <a:t>bằng</a:t>
            </a:r>
            <a:r>
              <a:rPr lang="en-US" sz="2000" dirty="0"/>
              <a:t> </a:t>
            </a:r>
            <a:r>
              <a:rPr lang="en-US" sz="2000" dirty="0" err="1"/>
              <a:t>streamlit</a:t>
            </a:r>
            <a:r>
              <a:rPr lang="en-US" sz="2000" dirty="0"/>
              <a:t> </a:t>
            </a:r>
            <a:r>
              <a:rPr lang="en-US" sz="2000" dirty="0" err="1"/>
              <a:t>với</a:t>
            </a:r>
            <a:r>
              <a:rPr lang="en-US" sz="2000" dirty="0"/>
              <a:t> </a:t>
            </a:r>
            <a:r>
              <a:rPr lang="en-US" sz="2000" dirty="0" err="1"/>
              <a:t>các</a:t>
            </a:r>
            <a:r>
              <a:rPr lang="en-US" sz="2000" dirty="0"/>
              <a:t> </a:t>
            </a:r>
            <a:r>
              <a:rPr lang="en-US" sz="2000" dirty="0" err="1"/>
              <a:t>chức</a:t>
            </a:r>
            <a:r>
              <a:rPr lang="en-US" sz="2000" dirty="0"/>
              <a:t> </a:t>
            </a:r>
            <a:r>
              <a:rPr lang="en-US" sz="2000" dirty="0" err="1"/>
              <a:t>năng</a:t>
            </a:r>
            <a:r>
              <a:rPr lang="en-US" sz="2000" dirty="0"/>
              <a:t>:</a:t>
            </a:r>
          </a:p>
          <a:p>
            <a:pPr lvl="1"/>
            <a:r>
              <a:rPr lang="en-US" sz="2000" dirty="0" err="1"/>
              <a:t>Trực</a:t>
            </a:r>
            <a:r>
              <a:rPr lang="en-US" sz="2000" dirty="0"/>
              <a:t> </a:t>
            </a:r>
            <a:r>
              <a:rPr lang="en-US" sz="2000" dirty="0" err="1"/>
              <a:t>quan</a:t>
            </a:r>
            <a:r>
              <a:rPr lang="en-US" sz="2000" dirty="0"/>
              <a:t> </a:t>
            </a:r>
            <a:r>
              <a:rPr lang="en-US" sz="2000" dirty="0" err="1"/>
              <a:t>hóa</a:t>
            </a:r>
            <a:r>
              <a:rPr lang="en-US" sz="2000" dirty="0"/>
              <a:t> </a:t>
            </a:r>
            <a:r>
              <a:rPr lang="en-US" sz="2000" dirty="0" err="1"/>
              <a:t>dữ</a:t>
            </a:r>
            <a:r>
              <a:rPr lang="en-US" sz="2000" dirty="0"/>
              <a:t> </a:t>
            </a:r>
            <a:r>
              <a:rPr lang="en-US" sz="2000" dirty="0" err="1"/>
              <a:t>liệu</a:t>
            </a:r>
            <a:r>
              <a:rPr lang="en-US" sz="2000" dirty="0"/>
              <a:t>: 6 </a:t>
            </a:r>
            <a:r>
              <a:rPr lang="en-US" sz="2000" dirty="0" err="1"/>
              <a:t>chế</a:t>
            </a:r>
            <a:r>
              <a:rPr lang="en-US" sz="2000" dirty="0"/>
              <a:t> </a:t>
            </a:r>
            <a:r>
              <a:rPr lang="en-US" sz="2000" dirty="0" err="1"/>
              <a:t>độ</a:t>
            </a:r>
            <a:r>
              <a:rPr lang="en-US" sz="2000" dirty="0"/>
              <a:t> </a:t>
            </a:r>
            <a:r>
              <a:rPr lang="en-US" sz="2000" dirty="0" err="1"/>
              <a:t>đồ</a:t>
            </a:r>
            <a:r>
              <a:rPr lang="en-US" sz="2000" dirty="0"/>
              <a:t> </a:t>
            </a:r>
            <a:r>
              <a:rPr lang="en-US" sz="2000" dirty="0" err="1"/>
              <a:t>thị</a:t>
            </a:r>
            <a:endParaRPr lang="en-US" sz="2000" dirty="0"/>
          </a:p>
          <a:p>
            <a:pPr lvl="2"/>
            <a:r>
              <a:rPr lang="en-US" sz="1800" b="1" dirty="0"/>
              <a:t>Close – open: </a:t>
            </a:r>
            <a:r>
              <a:rPr lang="en-US" sz="1800" dirty="0" err="1"/>
              <a:t>hiển</a:t>
            </a:r>
            <a:r>
              <a:rPr lang="en-US" sz="1800" dirty="0"/>
              <a:t> </a:t>
            </a:r>
            <a:r>
              <a:rPr lang="en-US" sz="1800" dirty="0" err="1"/>
              <a:t>thị</a:t>
            </a:r>
            <a:r>
              <a:rPr lang="en-US" sz="1800" dirty="0"/>
              <a:t> </a:t>
            </a:r>
            <a:r>
              <a:rPr lang="en-US" sz="1800" dirty="0" err="1"/>
              <a:t>giá</a:t>
            </a:r>
            <a:r>
              <a:rPr lang="en-US" sz="1800" dirty="0"/>
              <a:t> </a:t>
            </a:r>
            <a:r>
              <a:rPr lang="en-US" sz="1800" dirty="0" err="1"/>
              <a:t>mở</a:t>
            </a:r>
            <a:r>
              <a:rPr lang="en-US" sz="1800" dirty="0"/>
              <a:t> </a:t>
            </a:r>
            <a:r>
              <a:rPr lang="en-US" sz="1800" dirty="0" err="1"/>
              <a:t>giá</a:t>
            </a:r>
            <a:r>
              <a:rPr lang="en-US" sz="1800" dirty="0"/>
              <a:t> </a:t>
            </a:r>
            <a:r>
              <a:rPr lang="en-US" sz="1800" dirty="0" err="1"/>
              <a:t>đóng</a:t>
            </a:r>
            <a:r>
              <a:rPr lang="en-US" sz="1800" dirty="0"/>
              <a:t> </a:t>
            </a:r>
            <a:r>
              <a:rPr lang="en-US" sz="1800" dirty="0" err="1"/>
              <a:t>trong</a:t>
            </a:r>
            <a:r>
              <a:rPr lang="en-US" sz="1800" dirty="0"/>
              <a:t> </a:t>
            </a:r>
            <a:r>
              <a:rPr lang="en-US" sz="1800" dirty="0" err="1"/>
              <a:t>ngày</a:t>
            </a:r>
            <a:endParaRPr lang="en-US" sz="1800" dirty="0"/>
          </a:p>
          <a:p>
            <a:pPr lvl="2"/>
            <a:r>
              <a:rPr lang="en-US" sz="1800" b="1" dirty="0"/>
              <a:t>BB: </a:t>
            </a:r>
            <a:r>
              <a:rPr lang="en-US" sz="1800" dirty="0" err="1"/>
              <a:t>hiển</a:t>
            </a:r>
            <a:r>
              <a:rPr lang="en-US" sz="1800" dirty="0"/>
              <a:t> </a:t>
            </a:r>
            <a:r>
              <a:rPr lang="en-US" sz="1800" dirty="0" err="1"/>
              <a:t>thị</a:t>
            </a:r>
            <a:r>
              <a:rPr lang="en-US" sz="1800" dirty="0"/>
              <a:t> </a:t>
            </a:r>
            <a:r>
              <a:rPr lang="en-US" sz="1800" dirty="0" err="1"/>
              <a:t>dải</a:t>
            </a:r>
            <a:r>
              <a:rPr lang="en-US" sz="1800" dirty="0"/>
              <a:t> </a:t>
            </a:r>
            <a:r>
              <a:rPr lang="en-US" sz="1800" dirty="0" err="1"/>
              <a:t>boilinger</a:t>
            </a:r>
            <a:r>
              <a:rPr lang="en-US" sz="1800" dirty="0"/>
              <a:t> bands</a:t>
            </a:r>
          </a:p>
          <a:p>
            <a:pPr lvl="2"/>
            <a:r>
              <a:rPr lang="en-US" sz="1800" b="1" dirty="0"/>
              <a:t>MACD (Moving Average Convergence Divergence): </a:t>
            </a:r>
            <a:r>
              <a:rPr lang="en-US" sz="1800" dirty="0" err="1"/>
              <a:t>hiển</a:t>
            </a:r>
            <a:r>
              <a:rPr lang="en-US" sz="1800" dirty="0"/>
              <a:t> </a:t>
            </a:r>
            <a:r>
              <a:rPr lang="en-US" sz="1800" dirty="0" err="1"/>
              <a:t>thị</a:t>
            </a:r>
            <a:r>
              <a:rPr lang="en-US" sz="1800" dirty="0"/>
              <a:t> </a:t>
            </a:r>
            <a:r>
              <a:rPr lang="en-US" sz="1800" dirty="0" err="1"/>
              <a:t>chỉ</a:t>
            </a:r>
            <a:r>
              <a:rPr lang="en-US" sz="1800" dirty="0"/>
              <a:t> </a:t>
            </a:r>
            <a:r>
              <a:rPr lang="en-US" sz="1800" dirty="0" err="1"/>
              <a:t>báo</a:t>
            </a:r>
            <a:r>
              <a:rPr lang="en-US" sz="1800" dirty="0"/>
              <a:t> MACD ( </a:t>
            </a:r>
            <a:r>
              <a:rPr lang="en-US" sz="1800" dirty="0" err="1"/>
              <a:t>chỉ</a:t>
            </a:r>
            <a:r>
              <a:rPr lang="en-US" sz="1800" dirty="0"/>
              <a:t> </a:t>
            </a:r>
            <a:r>
              <a:rPr lang="en-US" sz="1800" dirty="0" err="1"/>
              <a:t>số</a:t>
            </a:r>
            <a:r>
              <a:rPr lang="en-US" sz="1800" dirty="0"/>
              <a:t> </a:t>
            </a:r>
            <a:r>
              <a:rPr lang="vi-VN" sz="1800" dirty="0"/>
              <a:t>xác định sự thay đổi trong sức, hướng và thời gian của xu hướng giá cổ phiếu. Khi đường MACD cắt lên trên đường tín hiệ</a:t>
            </a:r>
            <a:r>
              <a:rPr lang="en-US" sz="1800" dirty="0"/>
              <a:t>u </a:t>
            </a:r>
            <a:r>
              <a:rPr lang="vi-VN" sz="1800" dirty="0"/>
              <a:t>là tín hiệu mua; ngược lại, khi cắt xuống dưới, là tín hiệu bán.</a:t>
            </a:r>
            <a:endParaRPr lang="en-US" sz="1800" dirty="0"/>
          </a:p>
          <a:p>
            <a:pPr lvl="2"/>
            <a:r>
              <a:rPr lang="en-US" sz="1800" b="1" dirty="0"/>
              <a:t>RSI</a:t>
            </a:r>
            <a:r>
              <a:rPr lang="ja-JP" altLang="en-US" sz="1800" b="1" dirty="0"/>
              <a:t> </a:t>
            </a:r>
            <a:r>
              <a:rPr lang="en-US" sz="1800" b="1" dirty="0"/>
              <a:t>(Relative Strength Indicator):</a:t>
            </a:r>
            <a:r>
              <a:rPr lang="vi-VN" sz="1800" b="1" dirty="0"/>
              <a:t> </a:t>
            </a:r>
            <a:r>
              <a:rPr lang="vi-VN" sz="1800" dirty="0"/>
              <a:t>báo động lượng đo lường tốc độ và sự thay đổi của chuyển động giá</a:t>
            </a:r>
            <a:r>
              <a:rPr lang="en-US" sz="1800" dirty="0"/>
              <a:t>, </a:t>
            </a:r>
            <a:r>
              <a:rPr lang="vi-VN" sz="1800" dirty="0"/>
              <a:t>RSI trên 70 </a:t>
            </a:r>
            <a:r>
              <a:rPr lang="en-US" sz="1800" dirty="0"/>
              <a:t>l</a:t>
            </a:r>
            <a:r>
              <a:rPr lang="vi-VN" sz="1800" dirty="0"/>
              <a:t>à quá mua (overbought), và dưới 30 là quá bán (oversold).</a:t>
            </a:r>
            <a:endParaRPr lang="en-US" sz="1800" dirty="0"/>
          </a:p>
          <a:p>
            <a:pPr lvl="2"/>
            <a:r>
              <a:rPr lang="en-US" sz="1800" b="1" dirty="0"/>
              <a:t>SMA (Simple Moving Average): </a:t>
            </a:r>
            <a:r>
              <a:rPr lang="vi-VN" sz="1800" dirty="0"/>
              <a:t>chỉ báo kỹ thuật tính toán giá trung bình của một cổ phiếu trong một khoảng thời gian nhất định. Nó giúp làm mượt các dao động giá và xác định xu hướng dài hạn.</a:t>
            </a:r>
            <a:endParaRPr lang="en-US" sz="1800" dirty="0"/>
          </a:p>
          <a:p>
            <a:pPr lvl="2"/>
            <a:r>
              <a:rPr lang="en-US" sz="1800" b="1" dirty="0"/>
              <a:t>EMA (Exponential Moving Average):</a:t>
            </a:r>
            <a:r>
              <a:rPr lang="vi-VN" sz="1800" dirty="0"/>
              <a:t>một loại trung bình động tương tự như SMA, nhưng EMA phản ứng nhanh hơn với các thay đổi giá gần đây</a:t>
            </a:r>
            <a:r>
              <a:rPr lang="en-US" sz="1800" dirty="0"/>
              <a: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25</a:t>
            </a:fld>
            <a:endParaRPr lang="en-US"/>
          </a:p>
        </p:txBody>
      </p:sp>
    </p:spTree>
    <p:extLst>
      <p:ext uri="{BB962C8B-B14F-4D97-AF65-F5344CB8AC3E}">
        <p14:creationId xmlns:p14="http://schemas.microsoft.com/office/powerpoint/2010/main" val="3965434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VII. </a:t>
            </a:r>
            <a:r>
              <a:rPr lang="en-US" dirty="0" err="1"/>
              <a:t>Triển</a:t>
            </a:r>
            <a:r>
              <a:rPr lang="en-US" dirty="0"/>
              <a:t> </a:t>
            </a:r>
            <a:r>
              <a:rPr lang="en-US" dirty="0" err="1"/>
              <a:t>khai</a:t>
            </a:r>
            <a:r>
              <a:rPr lang="en-US" dirty="0"/>
              <a:t> </a:t>
            </a:r>
            <a:r>
              <a:rPr lang="en-US" dirty="0" err="1"/>
              <a:t>mô</a:t>
            </a:r>
            <a:r>
              <a:rPr lang="en-US" dirty="0"/>
              <a:t> </a:t>
            </a:r>
            <a:r>
              <a:rPr lang="en-US" dirty="0" err="1"/>
              <a:t>hình</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6946" y="1066196"/>
            <a:ext cx="10478679" cy="4909124"/>
          </a:xfrm>
        </p:spPr>
        <p:txBody>
          <a:bodyPr/>
          <a:lstStyle/>
          <a:p>
            <a:r>
              <a:rPr lang="en-US" sz="2000"/>
              <a:t>Xây dựng web app bằng streamlit với các chức năng:</a:t>
            </a:r>
          </a:p>
          <a:p>
            <a:pPr lvl="1"/>
            <a:r>
              <a:rPr lang="en-US" sz="2000"/>
              <a:t>Trực quan hóa dữ liệu: 6 chế độ đồ thị</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26</a:t>
            </a:fld>
            <a:endParaRPr lang="en-US"/>
          </a:p>
        </p:txBody>
      </p:sp>
      <p:pic>
        <p:nvPicPr>
          <p:cNvPr id="6" name="Picture 5">
            <a:extLst>
              <a:ext uri="{FF2B5EF4-FFF2-40B4-BE49-F238E27FC236}">
                <a16:creationId xmlns:a16="http://schemas.microsoft.com/office/drawing/2014/main" id="{52EA6913-6C75-F9E7-86D6-11046292700B}"/>
              </a:ext>
            </a:extLst>
          </p:cNvPr>
          <p:cNvPicPr>
            <a:picLocks noChangeAspect="1"/>
          </p:cNvPicPr>
          <p:nvPr/>
        </p:nvPicPr>
        <p:blipFill>
          <a:blip r:embed="rId2"/>
          <a:stretch>
            <a:fillRect/>
          </a:stretch>
        </p:blipFill>
        <p:spPr>
          <a:xfrm>
            <a:off x="338736" y="2145714"/>
            <a:ext cx="3709625" cy="1932389"/>
          </a:xfrm>
          <a:prstGeom prst="rect">
            <a:avLst/>
          </a:prstGeom>
        </p:spPr>
      </p:pic>
      <p:pic>
        <p:nvPicPr>
          <p:cNvPr id="8" name="Picture 7">
            <a:extLst>
              <a:ext uri="{FF2B5EF4-FFF2-40B4-BE49-F238E27FC236}">
                <a16:creationId xmlns:a16="http://schemas.microsoft.com/office/drawing/2014/main" id="{C6F10472-3E6C-B749-3B40-CF337D5021C4}"/>
              </a:ext>
            </a:extLst>
          </p:cNvPr>
          <p:cNvPicPr>
            <a:picLocks noChangeAspect="1"/>
          </p:cNvPicPr>
          <p:nvPr/>
        </p:nvPicPr>
        <p:blipFill>
          <a:blip r:embed="rId3"/>
          <a:stretch>
            <a:fillRect/>
          </a:stretch>
        </p:blipFill>
        <p:spPr>
          <a:xfrm>
            <a:off x="274857" y="4281392"/>
            <a:ext cx="3709625" cy="1812228"/>
          </a:xfrm>
          <a:prstGeom prst="rect">
            <a:avLst/>
          </a:prstGeom>
        </p:spPr>
      </p:pic>
      <p:pic>
        <p:nvPicPr>
          <p:cNvPr id="17" name="Picture 16">
            <a:extLst>
              <a:ext uri="{FF2B5EF4-FFF2-40B4-BE49-F238E27FC236}">
                <a16:creationId xmlns:a16="http://schemas.microsoft.com/office/drawing/2014/main" id="{79E4AE14-8515-2EB9-D994-EF883F1AD6C2}"/>
              </a:ext>
            </a:extLst>
          </p:cNvPr>
          <p:cNvPicPr>
            <a:picLocks noChangeAspect="1"/>
          </p:cNvPicPr>
          <p:nvPr/>
        </p:nvPicPr>
        <p:blipFill>
          <a:blip r:embed="rId4"/>
          <a:stretch>
            <a:fillRect/>
          </a:stretch>
        </p:blipFill>
        <p:spPr>
          <a:xfrm>
            <a:off x="4479669" y="2145714"/>
            <a:ext cx="3536598" cy="1869344"/>
          </a:xfrm>
          <a:prstGeom prst="rect">
            <a:avLst/>
          </a:prstGeom>
        </p:spPr>
      </p:pic>
      <p:pic>
        <p:nvPicPr>
          <p:cNvPr id="18" name="Picture 17">
            <a:extLst>
              <a:ext uri="{FF2B5EF4-FFF2-40B4-BE49-F238E27FC236}">
                <a16:creationId xmlns:a16="http://schemas.microsoft.com/office/drawing/2014/main" id="{16051420-9087-9769-76ED-60155C7E59C2}"/>
              </a:ext>
            </a:extLst>
          </p:cNvPr>
          <p:cNvPicPr>
            <a:picLocks noChangeAspect="1"/>
          </p:cNvPicPr>
          <p:nvPr/>
        </p:nvPicPr>
        <p:blipFill>
          <a:blip r:embed="rId5"/>
          <a:stretch>
            <a:fillRect/>
          </a:stretch>
        </p:blipFill>
        <p:spPr>
          <a:xfrm>
            <a:off x="4479669" y="4299852"/>
            <a:ext cx="3396141" cy="1793768"/>
          </a:xfrm>
          <a:prstGeom prst="rect">
            <a:avLst/>
          </a:prstGeom>
        </p:spPr>
      </p:pic>
      <p:pic>
        <p:nvPicPr>
          <p:cNvPr id="19" name="Picture 18">
            <a:extLst>
              <a:ext uri="{FF2B5EF4-FFF2-40B4-BE49-F238E27FC236}">
                <a16:creationId xmlns:a16="http://schemas.microsoft.com/office/drawing/2014/main" id="{3BB40C57-CB8B-4DDF-A569-50CD7D039170}"/>
              </a:ext>
            </a:extLst>
          </p:cNvPr>
          <p:cNvPicPr>
            <a:picLocks noChangeAspect="1"/>
          </p:cNvPicPr>
          <p:nvPr/>
        </p:nvPicPr>
        <p:blipFill>
          <a:blip r:embed="rId6"/>
          <a:stretch>
            <a:fillRect/>
          </a:stretch>
        </p:blipFill>
        <p:spPr>
          <a:xfrm>
            <a:off x="8303350" y="2145714"/>
            <a:ext cx="3457832" cy="1791623"/>
          </a:xfrm>
          <a:prstGeom prst="rect">
            <a:avLst/>
          </a:prstGeom>
        </p:spPr>
      </p:pic>
      <p:pic>
        <p:nvPicPr>
          <p:cNvPr id="20" name="Picture 19">
            <a:extLst>
              <a:ext uri="{FF2B5EF4-FFF2-40B4-BE49-F238E27FC236}">
                <a16:creationId xmlns:a16="http://schemas.microsoft.com/office/drawing/2014/main" id="{C42EF34F-9A8E-EFF5-8263-E1602C89FD4C}"/>
              </a:ext>
            </a:extLst>
          </p:cNvPr>
          <p:cNvPicPr>
            <a:picLocks noChangeAspect="1"/>
          </p:cNvPicPr>
          <p:nvPr/>
        </p:nvPicPr>
        <p:blipFill>
          <a:blip r:embed="rId6"/>
          <a:stretch>
            <a:fillRect/>
          </a:stretch>
        </p:blipFill>
        <p:spPr>
          <a:xfrm>
            <a:off x="8215036" y="4299852"/>
            <a:ext cx="3546146" cy="1837382"/>
          </a:xfrm>
          <a:prstGeom prst="rect">
            <a:avLst/>
          </a:prstGeom>
        </p:spPr>
      </p:pic>
    </p:spTree>
    <p:extLst>
      <p:ext uri="{BB962C8B-B14F-4D97-AF65-F5344CB8AC3E}">
        <p14:creationId xmlns:p14="http://schemas.microsoft.com/office/powerpoint/2010/main" val="724049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VII. </a:t>
            </a:r>
            <a:r>
              <a:rPr lang="en-US" dirty="0" err="1"/>
              <a:t>Triển</a:t>
            </a:r>
            <a:r>
              <a:rPr lang="en-US" dirty="0"/>
              <a:t> </a:t>
            </a:r>
            <a:r>
              <a:rPr lang="en-US" dirty="0" err="1"/>
              <a:t>khai</a:t>
            </a:r>
            <a:r>
              <a:rPr lang="en-US" dirty="0"/>
              <a:t> </a:t>
            </a:r>
            <a:r>
              <a:rPr lang="en-US" dirty="0" err="1"/>
              <a:t>mô</a:t>
            </a:r>
            <a:r>
              <a:rPr lang="en-US" dirty="0"/>
              <a:t> </a:t>
            </a:r>
            <a:r>
              <a:rPr lang="en-US" dirty="0" err="1"/>
              <a:t>hình</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6946" y="1066196"/>
            <a:ext cx="10478679" cy="4909124"/>
          </a:xfrm>
        </p:spPr>
        <p:txBody>
          <a:bodyPr/>
          <a:lstStyle/>
          <a:p>
            <a:r>
              <a:rPr lang="en-US" sz="2000"/>
              <a:t>Xây dựng web app bằng streamlit với các chức năng:</a:t>
            </a:r>
          </a:p>
          <a:p>
            <a:pPr lvl="1"/>
            <a:r>
              <a:rPr lang="en-US" sz="2000"/>
              <a:t>Hiển thị dữ liệu danh sách công ty và lịch sử cổ phiếu:</a:t>
            </a:r>
          </a:p>
          <a:p>
            <a:pPr marL="457200" lvl="1" indent="0">
              <a:buNone/>
            </a:pPr>
            <a:endParaRPr lang="en-US" sz="20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27</a:t>
            </a:fld>
            <a:endParaRPr lang="en-US"/>
          </a:p>
        </p:txBody>
      </p:sp>
      <p:pic>
        <p:nvPicPr>
          <p:cNvPr id="6" name="Picture 5">
            <a:extLst>
              <a:ext uri="{FF2B5EF4-FFF2-40B4-BE49-F238E27FC236}">
                <a16:creationId xmlns:a16="http://schemas.microsoft.com/office/drawing/2014/main" id="{2FB9BE3E-01BA-A23E-C808-B80699FB44EF}"/>
              </a:ext>
            </a:extLst>
          </p:cNvPr>
          <p:cNvPicPr>
            <a:picLocks noChangeAspect="1"/>
          </p:cNvPicPr>
          <p:nvPr/>
        </p:nvPicPr>
        <p:blipFill>
          <a:blip r:embed="rId2"/>
          <a:stretch>
            <a:fillRect/>
          </a:stretch>
        </p:blipFill>
        <p:spPr>
          <a:xfrm>
            <a:off x="2267319" y="1757649"/>
            <a:ext cx="7368754" cy="4217671"/>
          </a:xfrm>
          <a:prstGeom prst="rect">
            <a:avLst/>
          </a:prstGeom>
        </p:spPr>
      </p:pic>
    </p:spTree>
    <p:extLst>
      <p:ext uri="{BB962C8B-B14F-4D97-AF65-F5344CB8AC3E}">
        <p14:creationId xmlns:p14="http://schemas.microsoft.com/office/powerpoint/2010/main" val="293888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VII. </a:t>
            </a:r>
            <a:r>
              <a:rPr lang="en-US" dirty="0" err="1"/>
              <a:t>Triển</a:t>
            </a:r>
            <a:r>
              <a:rPr lang="en-US" dirty="0"/>
              <a:t> </a:t>
            </a:r>
            <a:r>
              <a:rPr lang="en-US" dirty="0" err="1"/>
              <a:t>khai</a:t>
            </a:r>
            <a:r>
              <a:rPr lang="en-US" dirty="0"/>
              <a:t> </a:t>
            </a:r>
            <a:r>
              <a:rPr lang="en-US" dirty="0" err="1"/>
              <a:t>mô</a:t>
            </a:r>
            <a:r>
              <a:rPr lang="en-US" dirty="0"/>
              <a:t> </a:t>
            </a:r>
            <a:r>
              <a:rPr lang="en-US" dirty="0" err="1"/>
              <a:t>hình</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6946" y="1066196"/>
            <a:ext cx="10478679" cy="4909124"/>
          </a:xfrm>
        </p:spPr>
        <p:txBody>
          <a:bodyPr/>
          <a:lstStyle/>
          <a:p>
            <a:r>
              <a:rPr lang="en-US" sz="2000"/>
              <a:t>Xây dựng web app bằng streamlit với các chức năng:</a:t>
            </a:r>
          </a:p>
          <a:p>
            <a:pPr lvl="1"/>
            <a:r>
              <a:rPr lang="en-US" sz="2000"/>
              <a:t>Chức năng dự báo giá cổ phiếu trong 1 số ngày tới sử dụng các mô hình đã triển khai và hiển thị kết quả đánh giá mô hình</a:t>
            </a:r>
          </a:p>
          <a:p>
            <a:pPr marL="457200" lvl="1" indent="0">
              <a:buNone/>
            </a:pPr>
            <a:endParaRPr lang="en-US" sz="20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28</a:t>
            </a:fld>
            <a:endParaRPr lang="en-US"/>
          </a:p>
        </p:txBody>
      </p:sp>
      <p:pic>
        <p:nvPicPr>
          <p:cNvPr id="7" name="Picture 6">
            <a:extLst>
              <a:ext uri="{FF2B5EF4-FFF2-40B4-BE49-F238E27FC236}">
                <a16:creationId xmlns:a16="http://schemas.microsoft.com/office/drawing/2014/main" id="{194F09F0-4117-F36F-0FA0-5DAC0EF69FEE}"/>
              </a:ext>
            </a:extLst>
          </p:cNvPr>
          <p:cNvPicPr>
            <a:picLocks noChangeAspect="1"/>
          </p:cNvPicPr>
          <p:nvPr/>
        </p:nvPicPr>
        <p:blipFill>
          <a:blip r:embed="rId2"/>
          <a:stretch>
            <a:fillRect/>
          </a:stretch>
        </p:blipFill>
        <p:spPr>
          <a:xfrm>
            <a:off x="1284283" y="2151047"/>
            <a:ext cx="3068705" cy="3824273"/>
          </a:xfrm>
          <a:prstGeom prst="rect">
            <a:avLst/>
          </a:prstGeom>
        </p:spPr>
      </p:pic>
      <p:pic>
        <p:nvPicPr>
          <p:cNvPr id="9" name="Picture 8">
            <a:extLst>
              <a:ext uri="{FF2B5EF4-FFF2-40B4-BE49-F238E27FC236}">
                <a16:creationId xmlns:a16="http://schemas.microsoft.com/office/drawing/2014/main" id="{18D01C83-A038-F9B4-F1F9-DB232B141F36}"/>
              </a:ext>
            </a:extLst>
          </p:cNvPr>
          <p:cNvPicPr>
            <a:picLocks noChangeAspect="1"/>
          </p:cNvPicPr>
          <p:nvPr/>
        </p:nvPicPr>
        <p:blipFill>
          <a:blip r:embed="rId3"/>
          <a:stretch>
            <a:fillRect/>
          </a:stretch>
        </p:blipFill>
        <p:spPr>
          <a:xfrm>
            <a:off x="4828638" y="2148243"/>
            <a:ext cx="2534724" cy="3750452"/>
          </a:xfrm>
          <a:prstGeom prst="rect">
            <a:avLst/>
          </a:prstGeom>
        </p:spPr>
      </p:pic>
      <p:pic>
        <p:nvPicPr>
          <p:cNvPr id="11" name="Picture 10">
            <a:extLst>
              <a:ext uri="{FF2B5EF4-FFF2-40B4-BE49-F238E27FC236}">
                <a16:creationId xmlns:a16="http://schemas.microsoft.com/office/drawing/2014/main" id="{B7FF775C-8529-6522-19B1-206A088F41C9}"/>
              </a:ext>
            </a:extLst>
          </p:cNvPr>
          <p:cNvPicPr>
            <a:picLocks noChangeAspect="1"/>
          </p:cNvPicPr>
          <p:nvPr/>
        </p:nvPicPr>
        <p:blipFill>
          <a:blip r:embed="rId4"/>
          <a:stretch>
            <a:fillRect/>
          </a:stretch>
        </p:blipFill>
        <p:spPr>
          <a:xfrm>
            <a:off x="7998260" y="2148243"/>
            <a:ext cx="2717365" cy="3750453"/>
          </a:xfrm>
          <a:prstGeom prst="rect">
            <a:avLst/>
          </a:prstGeom>
        </p:spPr>
      </p:pic>
    </p:spTree>
    <p:extLst>
      <p:ext uri="{BB962C8B-B14F-4D97-AF65-F5344CB8AC3E}">
        <p14:creationId xmlns:p14="http://schemas.microsoft.com/office/powerpoint/2010/main" val="3973902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VII. </a:t>
            </a:r>
            <a:r>
              <a:rPr lang="en-US" dirty="0" err="1"/>
              <a:t>Triển</a:t>
            </a:r>
            <a:r>
              <a:rPr lang="en-US" dirty="0"/>
              <a:t> </a:t>
            </a:r>
            <a:r>
              <a:rPr lang="en-US" dirty="0" err="1"/>
              <a:t>khai</a:t>
            </a:r>
            <a:r>
              <a:rPr lang="en-US" dirty="0"/>
              <a:t> </a:t>
            </a:r>
            <a:r>
              <a:rPr lang="en-US" dirty="0" err="1"/>
              <a:t>mô</a:t>
            </a:r>
            <a:r>
              <a:rPr lang="en-US" dirty="0"/>
              <a:t> </a:t>
            </a:r>
            <a:r>
              <a:rPr lang="en-US" dirty="0" err="1"/>
              <a:t>hình</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6946" y="1066196"/>
            <a:ext cx="10478679" cy="4909124"/>
          </a:xfrm>
        </p:spPr>
        <p:txBody>
          <a:bodyPr/>
          <a:lstStyle/>
          <a:p>
            <a:r>
              <a:rPr lang="en-US" sz="2000"/>
              <a:t>Xây dựng web app bằng streamlit với các chức năng:</a:t>
            </a:r>
          </a:p>
          <a:p>
            <a:pPr lvl="1"/>
            <a:r>
              <a:rPr lang="en-US" sz="1600"/>
              <a:t>Bổ sung thêm extension hiển thị tin tức về mã cổ phiếu đã thu thập được:</a:t>
            </a:r>
          </a:p>
          <a:p>
            <a:pPr marL="457200" lvl="1" indent="0">
              <a:buNone/>
            </a:pPr>
            <a:endParaRPr lang="en-US" sz="16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29</a:t>
            </a:fld>
            <a:endParaRPr lang="en-US"/>
          </a:p>
        </p:txBody>
      </p:sp>
      <p:pic>
        <p:nvPicPr>
          <p:cNvPr id="6" name="Picture 5">
            <a:extLst>
              <a:ext uri="{FF2B5EF4-FFF2-40B4-BE49-F238E27FC236}">
                <a16:creationId xmlns:a16="http://schemas.microsoft.com/office/drawing/2014/main" id="{E57D6E36-0A3C-5C92-2269-E245D7763AD7}"/>
              </a:ext>
            </a:extLst>
          </p:cNvPr>
          <p:cNvPicPr>
            <a:picLocks noChangeAspect="1"/>
          </p:cNvPicPr>
          <p:nvPr/>
        </p:nvPicPr>
        <p:blipFill>
          <a:blip r:embed="rId2"/>
          <a:stretch>
            <a:fillRect/>
          </a:stretch>
        </p:blipFill>
        <p:spPr>
          <a:xfrm>
            <a:off x="2071329" y="2095500"/>
            <a:ext cx="3184236" cy="3696304"/>
          </a:xfrm>
          <a:prstGeom prst="rect">
            <a:avLst/>
          </a:prstGeom>
        </p:spPr>
      </p:pic>
      <p:pic>
        <p:nvPicPr>
          <p:cNvPr id="10" name="Picture 9">
            <a:extLst>
              <a:ext uri="{FF2B5EF4-FFF2-40B4-BE49-F238E27FC236}">
                <a16:creationId xmlns:a16="http://schemas.microsoft.com/office/drawing/2014/main" id="{91D00EBA-4995-EF9B-B201-6DF5E9CA0DAF}"/>
              </a:ext>
            </a:extLst>
          </p:cNvPr>
          <p:cNvPicPr>
            <a:picLocks noChangeAspect="1"/>
          </p:cNvPicPr>
          <p:nvPr/>
        </p:nvPicPr>
        <p:blipFill>
          <a:blip r:embed="rId3"/>
          <a:stretch>
            <a:fillRect/>
          </a:stretch>
        </p:blipFill>
        <p:spPr>
          <a:xfrm>
            <a:off x="6512804" y="2095500"/>
            <a:ext cx="3248981" cy="3696304"/>
          </a:xfrm>
          <a:prstGeom prst="rect">
            <a:avLst/>
          </a:prstGeom>
        </p:spPr>
      </p:pic>
    </p:spTree>
    <p:extLst>
      <p:ext uri="{BB962C8B-B14F-4D97-AF65-F5344CB8AC3E}">
        <p14:creationId xmlns:p14="http://schemas.microsoft.com/office/powerpoint/2010/main" val="1081019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A0BE3B-158A-4EDF-80DC-E394A0D1600F}" type="slidenum">
              <a:rPr lang="en-US" smtClean="0"/>
              <a:pPr/>
              <a:t>3</a:t>
            </a:fld>
            <a:endParaRPr lang="en-US"/>
          </a:p>
        </p:txBody>
      </p:sp>
      <p:sp>
        <p:nvSpPr>
          <p:cNvPr id="3" name="Title 2"/>
          <p:cNvSpPr>
            <a:spLocks noGrp="1"/>
          </p:cNvSpPr>
          <p:nvPr>
            <p:ph type="title"/>
          </p:nvPr>
        </p:nvSpPr>
        <p:spPr/>
        <p:txBody>
          <a:bodyPr/>
          <a:lstStyle/>
          <a:p>
            <a:r>
              <a:rPr lang="en-US" dirty="0" err="1"/>
              <a:t>Nội</a:t>
            </a:r>
            <a:r>
              <a:rPr lang="en-US" dirty="0"/>
              <a:t> dung</a:t>
            </a:r>
          </a:p>
        </p:txBody>
      </p:sp>
      <p:sp>
        <p:nvSpPr>
          <p:cNvPr id="4" name="Content Placeholder 3"/>
          <p:cNvSpPr>
            <a:spLocks noGrp="1"/>
          </p:cNvSpPr>
          <p:nvPr>
            <p:ph sz="quarter" idx="13"/>
          </p:nvPr>
        </p:nvSpPr>
        <p:spPr/>
        <p:txBody>
          <a:bodyPr/>
          <a:lstStyle/>
          <a:p>
            <a:pPr marL="571500" indent="-571500">
              <a:buFont typeface="+mj-lt"/>
              <a:buAutoNum type="romanUcPeriod"/>
            </a:pPr>
            <a:r>
              <a:rPr lang="en-US"/>
              <a:t>Giới thiệu chung </a:t>
            </a:r>
            <a:endParaRPr lang="en-US" dirty="0"/>
          </a:p>
          <a:p>
            <a:pPr marL="571500" indent="-571500">
              <a:buFont typeface="+mj-lt"/>
              <a:buAutoNum type="romanUcPeriod"/>
            </a:pPr>
            <a:r>
              <a:rPr lang="en-US"/>
              <a:t>Phân tích cạnh tranh </a:t>
            </a:r>
            <a:endParaRPr lang="en-US" dirty="0"/>
          </a:p>
          <a:p>
            <a:pPr marL="571500" indent="-571500">
              <a:buFont typeface="+mj-lt"/>
              <a:buAutoNum type="romanUcPeriod"/>
            </a:pPr>
            <a:r>
              <a:rPr lang="en-US"/>
              <a:t>Nghiên cứu người dùng </a:t>
            </a:r>
            <a:endParaRPr lang="en-US" dirty="0"/>
          </a:p>
          <a:p>
            <a:pPr marL="571500" indent="-571500">
              <a:buFont typeface="+mj-lt"/>
              <a:buAutoNum type="romanUcPeriod"/>
            </a:pPr>
            <a:r>
              <a:rPr lang="en-US"/>
              <a:t>Kiến trúc thông tin và thiết kế tương tác </a:t>
            </a:r>
            <a:endParaRPr lang="en-US" dirty="0"/>
          </a:p>
          <a:p>
            <a:pPr marL="571500" indent="-571500">
              <a:buFont typeface="+mj-lt"/>
              <a:buAutoNum type="romanUcPeriod"/>
            </a:pPr>
            <a:r>
              <a:rPr lang="en-US"/>
              <a:t>Thiết kế giao diện </a:t>
            </a:r>
            <a:endParaRPr lang="en-US" dirty="0"/>
          </a:p>
          <a:p>
            <a:pPr marL="571500" indent="-571500">
              <a:buFont typeface="+mj-lt"/>
              <a:buAutoNum type="romanUcPeriod"/>
            </a:pPr>
            <a:r>
              <a:rPr lang="en-US"/>
              <a:t>Kết luận </a:t>
            </a:r>
            <a:endParaRPr lang="en-US" dirty="0"/>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03462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30</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Hình ảnh 17" descr="Ảnh có chứa bầu trời, cưỡi, ngoài trời, mây&#10;&#10;Nội dung do AI tạo ra có thể không chính xác.">
            <a:extLst>
              <a:ext uri="{FF2B5EF4-FFF2-40B4-BE49-F238E27FC236}">
                <a16:creationId xmlns:a16="http://schemas.microsoft.com/office/drawing/2014/main" id="{B87F3401-18DB-CB05-1950-0F3AA0F0FC16}"/>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60000"/>
                    </a14:imgEffect>
                    <a14:imgEffect>
                      <a14:brightnessContrast bright="-23000"/>
                    </a14:imgEffect>
                  </a14:imgLayer>
                </a14:imgProps>
              </a:ext>
              <a:ext uri="{28A0092B-C50C-407E-A947-70E740481C1C}">
                <a14:useLocalDpi xmlns:a14="http://schemas.microsoft.com/office/drawing/2010/main" val="0"/>
              </a:ext>
            </a:extLst>
          </a:blip>
          <a:srcRect b="29997"/>
          <a:stretch/>
        </p:blipFill>
        <p:spPr>
          <a:xfrm>
            <a:off x="0" y="817225"/>
            <a:ext cx="12192000" cy="5207655"/>
          </a:xfrm>
          <a:prstGeom prst="rect">
            <a:avLst/>
          </a:prstGeom>
          <a:effectLst>
            <a:outerShdw blurRad="50800" dist="50800" dir="5400000" algn="ctr" rotWithShape="0">
              <a:srgbClr val="000000">
                <a:alpha val="0"/>
              </a:srgbClr>
            </a:outerShdw>
          </a:effectLst>
        </p:spPr>
      </p:pic>
      <p:sp>
        <p:nvSpPr>
          <p:cNvPr id="2" name="Slide Number Placeholder 1"/>
          <p:cNvSpPr>
            <a:spLocks noGrp="1"/>
          </p:cNvSpPr>
          <p:nvPr>
            <p:ph type="sldNum" sz="quarter" idx="12"/>
          </p:nvPr>
        </p:nvSpPr>
        <p:spPr/>
        <p:txBody>
          <a:bodyPr/>
          <a:lstStyle/>
          <a:p>
            <a:fld id="{9EA0BE3B-158A-4EDF-80DC-E394A0D1600F}" type="slidenum">
              <a:rPr lang="en-US" smtClean="0"/>
              <a:pPr/>
              <a:t>4</a:t>
            </a:fld>
            <a:endParaRPr lang="en-US"/>
          </a:p>
        </p:txBody>
      </p:sp>
      <p:sp>
        <p:nvSpPr>
          <p:cNvPr id="3" name="Title 2"/>
          <p:cNvSpPr>
            <a:spLocks noGrp="1"/>
          </p:cNvSpPr>
          <p:nvPr>
            <p:ph type="title"/>
          </p:nvPr>
        </p:nvSpPr>
        <p:spPr/>
        <p:txBody>
          <a:bodyPr/>
          <a:lstStyle/>
          <a:p>
            <a:r>
              <a:rPr lang="en-US" dirty="0"/>
              <a:t>I</a:t>
            </a:r>
            <a:r>
              <a:rPr lang="en-US"/>
              <a:t>. Giới thiệu chung </a:t>
            </a:r>
            <a:endParaRPr lang="en-US" dirty="0"/>
          </a:p>
        </p:txBody>
      </p:sp>
      <p:sp>
        <p:nvSpPr>
          <p:cNvPr id="4" name="Hộp Văn bản 3">
            <a:extLst>
              <a:ext uri="{FF2B5EF4-FFF2-40B4-BE49-F238E27FC236}">
                <a16:creationId xmlns:a16="http://schemas.microsoft.com/office/drawing/2014/main" id="{E03C97BA-D943-D8B3-5DD9-892D7A658810}"/>
              </a:ext>
            </a:extLst>
          </p:cNvPr>
          <p:cNvSpPr txBox="1"/>
          <p:nvPr/>
        </p:nvSpPr>
        <p:spPr>
          <a:xfrm>
            <a:off x="337538" y="934065"/>
            <a:ext cx="6872748" cy="461665"/>
          </a:xfrm>
          <a:prstGeom prst="rect">
            <a:avLst/>
          </a:prstGeom>
          <a:noFill/>
        </p:spPr>
        <p:txBody>
          <a:bodyPr wrap="square" rtlCol="0">
            <a:spAutoFit/>
          </a:bodyPr>
          <a:lstStyle/>
          <a:p>
            <a:r>
              <a:rPr lang="en-US" sz="2400" b="1">
                <a:solidFill>
                  <a:srgbClr val="FFC000"/>
                </a:solidFill>
              </a:rPr>
              <a:t>SUNSHINE</a:t>
            </a:r>
            <a:r>
              <a:rPr lang="en-US"/>
              <a:t> </a:t>
            </a:r>
            <a:r>
              <a:rPr lang="en-US">
                <a:solidFill>
                  <a:schemeClr val="bg1"/>
                </a:solidFill>
              </a:rPr>
              <a:t>– HỆ THỐNG WEB BOOKING ĐỊA ĐIỂM VUI CHƠI GIẢI TRÍ </a:t>
            </a:r>
          </a:p>
        </p:txBody>
      </p:sp>
      <p:sp>
        <p:nvSpPr>
          <p:cNvPr id="8" name="Hộp Văn bản 7">
            <a:extLst>
              <a:ext uri="{FF2B5EF4-FFF2-40B4-BE49-F238E27FC236}">
                <a16:creationId xmlns:a16="http://schemas.microsoft.com/office/drawing/2014/main" id="{EE78AC5C-09FE-C3FE-D1A7-A1C03370680A}"/>
              </a:ext>
            </a:extLst>
          </p:cNvPr>
          <p:cNvSpPr txBox="1"/>
          <p:nvPr/>
        </p:nvSpPr>
        <p:spPr>
          <a:xfrm>
            <a:off x="737419" y="2054942"/>
            <a:ext cx="4513007" cy="2133600"/>
          </a:xfrm>
          <a:prstGeom prst="rect">
            <a:avLst/>
          </a:prstGeom>
          <a:noFill/>
        </p:spPr>
        <p:txBody>
          <a:bodyPr wrap="square" rtlCol="0">
            <a:spAutoFit/>
          </a:bodyPr>
          <a:lstStyle/>
          <a:p>
            <a:endParaRPr lang="en-US"/>
          </a:p>
        </p:txBody>
      </p:sp>
      <p:sp>
        <p:nvSpPr>
          <p:cNvPr id="10" name="Hộp Văn bản 9">
            <a:extLst>
              <a:ext uri="{FF2B5EF4-FFF2-40B4-BE49-F238E27FC236}">
                <a16:creationId xmlns:a16="http://schemas.microsoft.com/office/drawing/2014/main" id="{C0ECA7B9-C96D-B876-0BD1-07F52C0E692B}"/>
              </a:ext>
            </a:extLst>
          </p:cNvPr>
          <p:cNvSpPr txBox="1"/>
          <p:nvPr/>
        </p:nvSpPr>
        <p:spPr>
          <a:xfrm>
            <a:off x="445130" y="2332051"/>
            <a:ext cx="8711381" cy="1754326"/>
          </a:xfrm>
          <a:prstGeom prst="rect">
            <a:avLst/>
          </a:prstGeom>
          <a:noFill/>
        </p:spPr>
        <p:txBody>
          <a:bodyPr wrap="square">
            <a:spAutoFit/>
          </a:bodyPr>
          <a:lstStyle/>
          <a:p>
            <a:r>
              <a:rPr lang="vi-VN" i="1">
                <a:solidFill>
                  <a:schemeClr val="bg1"/>
                </a:solidFill>
                <a:effectLst/>
              </a:rPr>
              <a:t>Phụ </a:t>
            </a:r>
            <a:r>
              <a:rPr lang="vi-VN" i="1">
                <a:solidFill>
                  <a:schemeClr val="bg1"/>
                </a:solidFill>
                <a:effectLst/>
                <a:latin typeface="Calibri" panose="020F0502020204030204" pitchFamily="34" charset="0"/>
                <a:ea typeface="Calibri" panose="020F0502020204030204" pitchFamily="34" charset="0"/>
                <a:cs typeface="Calibri" panose="020F0502020204030204" pitchFamily="34" charset="0"/>
              </a:rPr>
              <a:t>huynh</a:t>
            </a:r>
            <a:r>
              <a:rPr lang="vi-VN" i="1">
                <a:solidFill>
                  <a:schemeClr val="bg1"/>
                </a:solidFill>
                <a:effectLst/>
              </a:rPr>
              <a:t> và người trẻ thường gặp khó khăn khi tìm kiếm và đặt chỗ các địa điểm vui chơi giải trí phù hợp cho các hoạt động thư giãn của họ. Quá trình này thường tốn thời gian, với thông tin về tình trạng trống, giá cả và các tiện ích của địa điểm không dễ tiếp cận hoặc thiếu độ tin cậy. Các hệ thống đặt chỗ hiện tại có thể không đáp ứng đầy đủ nhu cầu đặc thù của nhóm đối tượng này, dẫn đến sự bất tiện và bỏ lỡ những trải nghiệm thú vị. </a:t>
            </a:r>
          </a:p>
        </p:txBody>
      </p:sp>
      <p:sp>
        <p:nvSpPr>
          <p:cNvPr id="11" name="Hộp Văn bản 10">
            <a:extLst>
              <a:ext uri="{FF2B5EF4-FFF2-40B4-BE49-F238E27FC236}">
                <a16:creationId xmlns:a16="http://schemas.microsoft.com/office/drawing/2014/main" id="{3E5C1A22-A0FC-494E-4F28-B1090F92EE67}"/>
              </a:ext>
            </a:extLst>
          </p:cNvPr>
          <p:cNvSpPr txBox="1"/>
          <p:nvPr/>
        </p:nvSpPr>
        <p:spPr>
          <a:xfrm>
            <a:off x="337538" y="1547165"/>
            <a:ext cx="3795252" cy="646331"/>
          </a:xfrm>
          <a:prstGeom prst="rect">
            <a:avLst/>
          </a:prstGeom>
          <a:noFill/>
        </p:spPr>
        <p:txBody>
          <a:bodyPr wrap="square" rtlCol="0">
            <a:spAutoFit/>
          </a:bodyPr>
          <a:lstStyle/>
          <a:p>
            <a:r>
              <a:rPr lang="en-US" sz="3600">
                <a:solidFill>
                  <a:srgbClr val="C00000"/>
                </a:solidFill>
              </a:rPr>
              <a:t>Tuyên bố vấn đề </a:t>
            </a:r>
          </a:p>
        </p:txBody>
      </p:sp>
      <p:sp>
        <p:nvSpPr>
          <p:cNvPr id="12" name="Hộp Văn bản 11">
            <a:extLst>
              <a:ext uri="{FF2B5EF4-FFF2-40B4-BE49-F238E27FC236}">
                <a16:creationId xmlns:a16="http://schemas.microsoft.com/office/drawing/2014/main" id="{F88E81F9-B952-72F2-1607-A28C7D4407B3}"/>
              </a:ext>
            </a:extLst>
          </p:cNvPr>
          <p:cNvSpPr txBox="1"/>
          <p:nvPr/>
        </p:nvSpPr>
        <p:spPr>
          <a:xfrm>
            <a:off x="445130" y="4363486"/>
            <a:ext cx="8192950" cy="1200329"/>
          </a:xfrm>
          <a:prstGeom prst="rect">
            <a:avLst/>
          </a:prstGeom>
          <a:noFill/>
        </p:spPr>
        <p:txBody>
          <a:bodyPr wrap="square" rtlCol="0">
            <a:spAutoFit/>
          </a:bodyPr>
          <a:lstStyle/>
          <a:p>
            <a:r>
              <a:rPr lang="en-US" b="1">
                <a:solidFill>
                  <a:srgbClr val="FFC000"/>
                </a:solidFill>
                <a:effectLst/>
              </a:rPr>
              <a:t>SUNSHINE</a:t>
            </a:r>
            <a:r>
              <a:rPr lang="vi-VN">
                <a:effectLst/>
              </a:rPr>
              <a:t> </a:t>
            </a:r>
            <a:r>
              <a:rPr lang="vi-VN">
                <a:solidFill>
                  <a:schemeClr val="bg1"/>
                </a:solidFill>
                <a:effectLst/>
              </a:rPr>
              <a:t>ra đời nhằm giải quyết các vấn đề này bằng cách cung cấp một nền tảng web thân thiện với người dùng, giúp đơn giản hóa quy trình đặt chỗ cho các địa điểm vui chơi giải trí nổi bật, mang đến trải nghiệm mượt mà và hài lòng cho người sử dụng.</a:t>
            </a:r>
            <a:endParaRPr lang="en-US">
              <a:solidFill>
                <a:schemeClr val="bg1"/>
              </a:solidFill>
            </a:endParaRPr>
          </a:p>
        </p:txBody>
      </p:sp>
      <p:cxnSp>
        <p:nvCxnSpPr>
          <p:cNvPr id="14" name="Đường nối Thẳng 13">
            <a:extLst>
              <a:ext uri="{FF2B5EF4-FFF2-40B4-BE49-F238E27FC236}">
                <a16:creationId xmlns:a16="http://schemas.microsoft.com/office/drawing/2014/main" id="{A54D414A-0DF0-C984-4C5E-97364074B945}"/>
              </a:ext>
            </a:extLst>
          </p:cNvPr>
          <p:cNvCxnSpPr>
            <a:cxnSpLocks/>
          </p:cNvCxnSpPr>
          <p:nvPr/>
        </p:nvCxnSpPr>
        <p:spPr>
          <a:xfrm>
            <a:off x="360443" y="2372285"/>
            <a:ext cx="0" cy="171409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816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1C794-F8E7-3848-068A-C69A1DAAFA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6D85CD-9652-89A9-7A0E-1F929C1F77B4}"/>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3" name="Title 2">
            <a:extLst>
              <a:ext uri="{FF2B5EF4-FFF2-40B4-BE49-F238E27FC236}">
                <a16:creationId xmlns:a16="http://schemas.microsoft.com/office/drawing/2014/main" id="{ECA6C597-758D-D65A-D177-B6C215F085F6}"/>
              </a:ext>
            </a:extLst>
          </p:cNvPr>
          <p:cNvSpPr>
            <a:spLocks noGrp="1"/>
          </p:cNvSpPr>
          <p:nvPr>
            <p:ph type="title"/>
          </p:nvPr>
        </p:nvSpPr>
        <p:spPr/>
        <p:txBody>
          <a:bodyPr/>
          <a:lstStyle/>
          <a:p>
            <a:r>
              <a:rPr lang="en-US" dirty="0"/>
              <a:t>I</a:t>
            </a:r>
            <a:r>
              <a:rPr lang="en-US"/>
              <a:t>. Giới thiệu chung </a:t>
            </a:r>
            <a:endParaRPr lang="en-US" dirty="0"/>
          </a:p>
        </p:txBody>
      </p:sp>
      <p:graphicFrame>
        <p:nvGraphicFramePr>
          <p:cNvPr id="5" name="Content Placeholder 4">
            <a:extLst>
              <a:ext uri="{FF2B5EF4-FFF2-40B4-BE49-F238E27FC236}">
                <a16:creationId xmlns:a16="http://schemas.microsoft.com/office/drawing/2014/main" id="{A52EDCED-C02B-317E-1772-1EFA0ACD823D}"/>
              </a:ext>
            </a:extLst>
          </p:cNvPr>
          <p:cNvGraphicFramePr>
            <a:graphicFrameLocks noGrp="1"/>
          </p:cNvGraphicFramePr>
          <p:nvPr>
            <p:ph sz="quarter" idx="13"/>
            <p:extLst>
              <p:ext uri="{D42A27DB-BD31-4B8C-83A1-F6EECF244321}">
                <p14:modId xmlns:p14="http://schemas.microsoft.com/office/powerpoint/2010/main" val="403876437"/>
              </p:ext>
            </p:extLst>
          </p:nvPr>
        </p:nvGraphicFramePr>
        <p:xfrm>
          <a:off x="337538" y="1527048"/>
          <a:ext cx="11515726" cy="3566160"/>
        </p:xfrm>
        <a:graphic>
          <a:graphicData uri="http://schemas.openxmlformats.org/drawingml/2006/table">
            <a:tbl>
              <a:tblPr firstRow="1" bandRow="1">
                <a:tableStyleId>{5C22544A-7EE6-4342-B048-85BDC9FD1C3A}</a:tableStyleId>
              </a:tblPr>
              <a:tblGrid>
                <a:gridCol w="2848114">
                  <a:extLst>
                    <a:ext uri="{9D8B030D-6E8A-4147-A177-3AD203B41FA5}">
                      <a16:colId xmlns:a16="http://schemas.microsoft.com/office/drawing/2014/main" val="810484406"/>
                    </a:ext>
                  </a:extLst>
                </a:gridCol>
                <a:gridCol w="8667612">
                  <a:extLst>
                    <a:ext uri="{9D8B030D-6E8A-4147-A177-3AD203B41FA5}">
                      <a16:colId xmlns:a16="http://schemas.microsoft.com/office/drawing/2014/main" val="2944623524"/>
                    </a:ext>
                  </a:extLst>
                </a:gridCol>
              </a:tblGrid>
              <a:tr h="222695">
                <a:tc>
                  <a:txBody>
                    <a:bodyPr/>
                    <a:lstStyle/>
                    <a:p>
                      <a:pPr algn="ctr"/>
                      <a:r>
                        <a:rPr lang="en-US"/>
                        <a:t>5W</a:t>
                      </a:r>
                      <a:endParaRPr lang="en-US" dirty="0"/>
                    </a:p>
                  </a:txBody>
                  <a:tcPr/>
                </a:tc>
                <a:tc>
                  <a:txBody>
                    <a:bodyPr/>
                    <a:lstStyle/>
                    <a:p>
                      <a:pPr algn="ctr"/>
                      <a:r>
                        <a:rPr lang="en-US"/>
                        <a:t>Phân</a:t>
                      </a:r>
                      <a:r>
                        <a:rPr lang="en-US" baseline="0"/>
                        <a:t> công nhiệm vụ</a:t>
                      </a:r>
                      <a:endParaRPr lang="en-US" dirty="0"/>
                    </a:p>
                  </a:txBody>
                  <a:tcPr/>
                </a:tc>
                <a:extLst>
                  <a:ext uri="{0D108BD9-81ED-4DB2-BD59-A6C34878D82A}">
                    <a16:rowId xmlns:a16="http://schemas.microsoft.com/office/drawing/2014/main" val="1939316972"/>
                  </a:ext>
                </a:extLst>
              </a:tr>
              <a:tr h="370840">
                <a:tc>
                  <a:txBody>
                    <a:bodyPr/>
                    <a:lstStyle/>
                    <a:p>
                      <a:pPr algn="ctr"/>
                      <a:r>
                        <a:rPr lang="en-US" sz="1800" kern="1200">
                          <a:solidFill>
                            <a:schemeClr val="dk1"/>
                          </a:solidFill>
                          <a:effectLst/>
                          <a:latin typeface="+mn-lt"/>
                          <a:ea typeface="+mn-ea"/>
                          <a:cs typeface="+mn-cs"/>
                        </a:rPr>
                        <a:t>WHO</a:t>
                      </a:r>
                      <a:br>
                        <a:rPr lang="en-US" sz="1800" kern="1200">
                          <a:solidFill>
                            <a:schemeClr val="dk1"/>
                          </a:solidFill>
                          <a:effectLst/>
                          <a:latin typeface="+mn-lt"/>
                          <a:ea typeface="+mn-ea"/>
                          <a:cs typeface="+mn-cs"/>
                        </a:rPr>
                      </a:br>
                      <a:r>
                        <a:rPr lang="en-US" sz="1800" b="1" kern="1200">
                          <a:solidFill>
                            <a:srgbClr val="C00000"/>
                          </a:solidFill>
                          <a:effectLst/>
                          <a:latin typeface="+mn-lt"/>
                          <a:ea typeface="+mn-ea"/>
                          <a:cs typeface="+mn-cs"/>
                        </a:rPr>
                        <a:t>(AI ?)</a:t>
                      </a:r>
                      <a:endParaRPr lang="en-US" b="1" dirty="0">
                        <a:solidFill>
                          <a:srgbClr val="C00000"/>
                        </a:solidFill>
                      </a:endParaRPr>
                    </a:p>
                  </a:txBody>
                  <a:tcPr/>
                </a:tc>
                <a:tc>
                  <a:txBody>
                    <a:bodyPr/>
                    <a:lstStyle/>
                    <a:p>
                      <a:r>
                        <a:rPr lang="vi-VN">
                          <a:effectLst/>
                          <a:latin typeface="Calibri" panose="020F0502020204030204" pitchFamily="34" charset="0"/>
                          <a:ea typeface="Calibri" panose="020F0502020204030204" pitchFamily="34" charset="0"/>
                          <a:cs typeface="Calibri" panose="020F0502020204030204" pitchFamily="34" charset="0"/>
                        </a:rPr>
                        <a:t>Người dùng chính của S</a:t>
                      </a:r>
                      <a:r>
                        <a:rPr lang="en-US">
                          <a:effectLst/>
                          <a:latin typeface="Calibri" panose="020F0502020204030204" pitchFamily="34" charset="0"/>
                          <a:ea typeface="Calibri" panose="020F0502020204030204" pitchFamily="34" charset="0"/>
                          <a:cs typeface="Calibri" panose="020F0502020204030204" pitchFamily="34" charset="0"/>
                        </a:rPr>
                        <a:t>UNSHINE</a:t>
                      </a:r>
                      <a:r>
                        <a:rPr lang="vi-VN">
                          <a:effectLst/>
                          <a:latin typeface="Calibri" panose="020F0502020204030204" pitchFamily="34" charset="0"/>
                          <a:ea typeface="Calibri" panose="020F0502020204030204" pitchFamily="34" charset="0"/>
                          <a:cs typeface="Calibri" panose="020F0502020204030204" pitchFamily="34" charset="0"/>
                        </a:rPr>
                        <a:t> là phụ huynh và người trẻ – những người có nhu cầu đặt địa điểm vui chơi giải trí.</a:t>
                      </a:r>
                    </a:p>
                  </a:txBody>
                  <a:tcPr/>
                </a:tc>
                <a:extLst>
                  <a:ext uri="{0D108BD9-81ED-4DB2-BD59-A6C34878D82A}">
                    <a16:rowId xmlns:a16="http://schemas.microsoft.com/office/drawing/2014/main" val="3434302675"/>
                  </a:ext>
                </a:extLst>
              </a:tr>
              <a:tr h="370840">
                <a:tc>
                  <a:txBody>
                    <a:bodyPr/>
                    <a:lstStyle/>
                    <a:p>
                      <a:pPr algn="ctr"/>
                      <a:r>
                        <a:rPr lang="en-US" sz="1800" kern="1200">
                          <a:solidFill>
                            <a:schemeClr val="dk1"/>
                          </a:solidFill>
                          <a:effectLst/>
                          <a:latin typeface="+mn-lt"/>
                          <a:ea typeface="+mn-ea"/>
                          <a:cs typeface="+mn-cs"/>
                        </a:rPr>
                        <a:t>WHAT</a:t>
                      </a:r>
                      <a:br>
                        <a:rPr lang="en-US" sz="1800" kern="1200">
                          <a:solidFill>
                            <a:schemeClr val="dk1"/>
                          </a:solidFill>
                          <a:effectLst/>
                          <a:latin typeface="+mn-lt"/>
                          <a:ea typeface="+mn-ea"/>
                          <a:cs typeface="+mn-cs"/>
                        </a:rPr>
                      </a:br>
                      <a:r>
                        <a:rPr lang="en-US" sz="1800" b="1" kern="1200">
                          <a:solidFill>
                            <a:srgbClr val="C00000"/>
                          </a:solidFill>
                          <a:effectLst/>
                          <a:latin typeface="+mn-lt"/>
                          <a:ea typeface="+mn-ea"/>
                          <a:cs typeface="+mn-cs"/>
                        </a:rPr>
                        <a:t>(CÁI GÌ?)</a:t>
                      </a:r>
                      <a:endParaRPr lang="en-US" dirty="0"/>
                    </a:p>
                  </a:txBody>
                  <a:tcPr/>
                </a:tc>
                <a:tc>
                  <a:txBody>
                    <a:bodyPr/>
                    <a:lstStyle/>
                    <a:p>
                      <a:r>
                        <a:rPr lang="vi-VN">
                          <a:effectLst/>
                          <a:latin typeface="Calibri" panose="020F0502020204030204" pitchFamily="34" charset="0"/>
                          <a:ea typeface="Calibri" panose="020F0502020204030204" pitchFamily="34" charset="0"/>
                          <a:cs typeface="Calibri" panose="020F0502020204030204" pitchFamily="34" charset="0"/>
                        </a:rPr>
                        <a:t>S</a:t>
                      </a:r>
                      <a:r>
                        <a:rPr lang="en-US">
                          <a:effectLst/>
                          <a:latin typeface="Calibri" panose="020F0502020204030204" pitchFamily="34" charset="0"/>
                          <a:ea typeface="Calibri" panose="020F0502020204030204" pitchFamily="34" charset="0"/>
                          <a:cs typeface="Calibri" panose="020F0502020204030204" pitchFamily="34" charset="0"/>
                        </a:rPr>
                        <a:t>UNSHINE</a:t>
                      </a:r>
                      <a:r>
                        <a:rPr lang="vi-VN">
                          <a:effectLst/>
                          <a:latin typeface="Calibri" panose="020F0502020204030204" pitchFamily="34" charset="0"/>
                          <a:ea typeface="Calibri" panose="020F0502020204030204" pitchFamily="34" charset="0"/>
                          <a:cs typeface="Calibri" panose="020F0502020204030204" pitchFamily="34" charset="0"/>
                        </a:rPr>
                        <a:t> là một hệ thống đặt chỗ dựa trên web, được thiết kế để hỗ trợ việc đặt trước các địa điểm vui chơi giải trí một cách dễ dàng.</a:t>
                      </a:r>
                    </a:p>
                  </a:txBody>
                  <a:tcPr/>
                </a:tc>
                <a:extLst>
                  <a:ext uri="{0D108BD9-81ED-4DB2-BD59-A6C34878D82A}">
                    <a16:rowId xmlns:a16="http://schemas.microsoft.com/office/drawing/2014/main" val="402229918"/>
                  </a:ext>
                </a:extLst>
              </a:tr>
              <a:tr h="370840">
                <a:tc>
                  <a:txBody>
                    <a:bodyPr/>
                    <a:lstStyle/>
                    <a:p>
                      <a:pPr algn="ctr"/>
                      <a:r>
                        <a:rPr lang="en-US" sz="1800" kern="1200">
                          <a:solidFill>
                            <a:schemeClr val="dk1"/>
                          </a:solidFill>
                          <a:effectLst/>
                          <a:latin typeface="+mn-lt"/>
                          <a:ea typeface="+mn-ea"/>
                          <a:cs typeface="+mn-cs"/>
                        </a:rPr>
                        <a:t>WHERE</a:t>
                      </a:r>
                      <a:br>
                        <a:rPr lang="en-US" sz="1800" kern="1200">
                          <a:solidFill>
                            <a:schemeClr val="dk1"/>
                          </a:solidFill>
                          <a:effectLst/>
                          <a:latin typeface="+mn-lt"/>
                          <a:ea typeface="+mn-ea"/>
                          <a:cs typeface="+mn-cs"/>
                        </a:rPr>
                      </a:br>
                      <a:r>
                        <a:rPr lang="en-US" sz="1800" b="1" kern="1200">
                          <a:solidFill>
                            <a:srgbClr val="C00000"/>
                          </a:solidFill>
                          <a:effectLst/>
                          <a:latin typeface="+mn-lt"/>
                          <a:ea typeface="+mn-ea"/>
                          <a:cs typeface="+mn-cs"/>
                        </a:rPr>
                        <a:t>(Ở ĐÂU ?)</a:t>
                      </a:r>
                      <a:endParaRPr lang="en-US" dirty="0"/>
                    </a:p>
                  </a:txBody>
                  <a:tcPr/>
                </a:tc>
                <a:tc>
                  <a:txBody>
                    <a:bodyPr/>
                    <a:lstStyle/>
                    <a:p>
                      <a:r>
                        <a:rPr lang="vi-VN">
                          <a:effectLst/>
                          <a:latin typeface="Calibri" panose="020F0502020204030204" pitchFamily="34" charset="0"/>
                          <a:ea typeface="Calibri" panose="020F0502020204030204" pitchFamily="34" charset="0"/>
                          <a:cs typeface="Calibri" panose="020F0502020204030204" pitchFamily="34" charset="0"/>
                        </a:rPr>
                        <a:t>Hệ thống tập trung vào các địa điểm vui chơi giải trí nổi bật, là những nơi phổ biến cho các hoạt động thư giãn thường niên hoặc hàng tuần.</a:t>
                      </a:r>
                    </a:p>
                  </a:txBody>
                  <a:tcPr/>
                </a:tc>
                <a:extLst>
                  <a:ext uri="{0D108BD9-81ED-4DB2-BD59-A6C34878D82A}">
                    <a16:rowId xmlns:a16="http://schemas.microsoft.com/office/drawing/2014/main" val="225852628"/>
                  </a:ext>
                </a:extLst>
              </a:tr>
              <a:tr h="370840">
                <a:tc>
                  <a:txBody>
                    <a:bodyPr/>
                    <a:lstStyle/>
                    <a:p>
                      <a:pPr algn="ctr"/>
                      <a:r>
                        <a:rPr lang="en-US" sz="1800" kern="1200">
                          <a:solidFill>
                            <a:schemeClr val="dk1"/>
                          </a:solidFill>
                          <a:effectLst/>
                          <a:latin typeface="+mn-lt"/>
                          <a:ea typeface="+mn-ea"/>
                          <a:cs typeface="+mn-cs"/>
                        </a:rPr>
                        <a:t>WHEN</a:t>
                      </a:r>
                      <a:br>
                        <a:rPr lang="en-US" sz="1800" kern="1200">
                          <a:solidFill>
                            <a:schemeClr val="dk1"/>
                          </a:solidFill>
                          <a:effectLst/>
                          <a:latin typeface="+mn-lt"/>
                          <a:ea typeface="+mn-ea"/>
                          <a:cs typeface="+mn-cs"/>
                        </a:rPr>
                      </a:br>
                      <a:r>
                        <a:rPr lang="en-US" sz="1800" b="1" kern="1200">
                          <a:solidFill>
                            <a:srgbClr val="C00000"/>
                          </a:solidFill>
                          <a:effectLst/>
                          <a:latin typeface="+mn-lt"/>
                          <a:ea typeface="+mn-ea"/>
                          <a:cs typeface="+mn-cs"/>
                        </a:rPr>
                        <a:t>(KHI NÀO ?)</a:t>
                      </a:r>
                      <a:endParaRPr lang="en-US" dirty="0"/>
                    </a:p>
                  </a:txBody>
                  <a:tcPr/>
                </a:tc>
                <a:tc>
                  <a:txBody>
                    <a:bodyPr/>
                    <a:lstStyle/>
                    <a:p>
                      <a:r>
                        <a:rPr lang="vi-VN">
                          <a:effectLst/>
                          <a:latin typeface="Calibri" panose="020F0502020204030204" pitchFamily="34" charset="0"/>
                          <a:ea typeface="Calibri" panose="020F0502020204030204" pitchFamily="34" charset="0"/>
                          <a:cs typeface="Calibri" panose="020F0502020204030204" pitchFamily="34" charset="0"/>
                        </a:rPr>
                        <a:t>Người dùng có thể đặt chỗ cho các sự kiện thường niên (như lễ hội, sinh nhật) hoặc các buổi vui chơi hàng tuần, tùy theo nhu cầu.</a:t>
                      </a:r>
                    </a:p>
                  </a:txBody>
                  <a:tcPr/>
                </a:tc>
                <a:extLst>
                  <a:ext uri="{0D108BD9-81ED-4DB2-BD59-A6C34878D82A}">
                    <a16:rowId xmlns:a16="http://schemas.microsoft.com/office/drawing/2014/main" val="449503537"/>
                  </a:ext>
                </a:extLst>
              </a:tr>
              <a:tr h="0">
                <a:tc>
                  <a:txBody>
                    <a:bodyPr/>
                    <a:lstStyle/>
                    <a:p>
                      <a:pPr algn="ctr"/>
                      <a:r>
                        <a:rPr lang="en-US" sz="1800" kern="1200">
                          <a:solidFill>
                            <a:schemeClr val="dk1"/>
                          </a:solidFill>
                          <a:effectLst/>
                          <a:latin typeface="+mn-lt"/>
                          <a:ea typeface="+mn-ea"/>
                          <a:cs typeface="+mn-cs"/>
                        </a:rPr>
                        <a:t>WHY</a:t>
                      </a:r>
                      <a:br>
                        <a:rPr lang="en-US" sz="1800" kern="1200">
                          <a:solidFill>
                            <a:schemeClr val="dk1"/>
                          </a:solidFill>
                          <a:effectLst/>
                          <a:latin typeface="+mn-lt"/>
                          <a:ea typeface="+mn-ea"/>
                          <a:cs typeface="+mn-cs"/>
                        </a:rPr>
                      </a:br>
                      <a:r>
                        <a:rPr lang="en-US" sz="1800" b="1" kern="1200">
                          <a:solidFill>
                            <a:srgbClr val="C00000"/>
                          </a:solidFill>
                          <a:effectLst/>
                          <a:latin typeface="+mn-lt"/>
                          <a:ea typeface="+mn-ea"/>
                          <a:cs typeface="+mn-cs"/>
                        </a:rPr>
                        <a:t>(TẠI SAO)</a:t>
                      </a:r>
                      <a:endParaRPr lang="en-US" b="1" dirty="0">
                        <a:solidFill>
                          <a:srgbClr val="C00000"/>
                        </a:solidFill>
                      </a:endParaRPr>
                    </a:p>
                  </a:txBody>
                  <a:tcPr/>
                </a:tc>
                <a:tc>
                  <a:txBody>
                    <a:bodyPr/>
                    <a:lstStyle/>
                    <a:p>
                      <a:r>
                        <a:rPr lang="vi-VN">
                          <a:effectLst/>
                          <a:latin typeface="Calibri" panose="020F0502020204030204" pitchFamily="34" charset="0"/>
                          <a:ea typeface="Calibri" panose="020F0502020204030204" pitchFamily="34" charset="0"/>
                          <a:cs typeface="Calibri" panose="020F0502020204030204" pitchFamily="34" charset="0"/>
                        </a:rPr>
                        <a:t>Mục tiêu của S</a:t>
                      </a:r>
                      <a:r>
                        <a:rPr lang="en-US">
                          <a:effectLst/>
                          <a:latin typeface="Calibri" panose="020F0502020204030204" pitchFamily="34" charset="0"/>
                          <a:ea typeface="Calibri" panose="020F0502020204030204" pitchFamily="34" charset="0"/>
                          <a:cs typeface="Calibri" panose="020F0502020204030204" pitchFamily="34" charset="0"/>
                        </a:rPr>
                        <a:t>UNSHINE</a:t>
                      </a:r>
                      <a:r>
                        <a:rPr lang="vi-VN">
                          <a:effectLst/>
                          <a:latin typeface="Calibri" panose="020F0502020204030204" pitchFamily="34" charset="0"/>
                          <a:ea typeface="Calibri" panose="020F0502020204030204" pitchFamily="34" charset="0"/>
                          <a:cs typeface="Calibri" panose="020F0502020204030204" pitchFamily="34" charset="0"/>
                        </a:rPr>
                        <a:t> là đơn giản hóa quy trình đặt chỗ, cung cấp thông tin đáng tin cậy và nâng cao trải nghiệm lập kế hoạch vui chơi cho phụ huynh và người trẻ.</a:t>
                      </a:r>
                    </a:p>
                  </a:txBody>
                  <a:tcPr/>
                </a:tc>
                <a:extLst>
                  <a:ext uri="{0D108BD9-81ED-4DB2-BD59-A6C34878D82A}">
                    <a16:rowId xmlns:a16="http://schemas.microsoft.com/office/drawing/2014/main" val="3956413464"/>
                  </a:ext>
                </a:extLst>
              </a:tr>
            </a:tbl>
          </a:graphicData>
        </a:graphic>
      </p:graphicFrame>
      <p:sp>
        <p:nvSpPr>
          <p:cNvPr id="4" name="Hộp Văn bản 3">
            <a:extLst>
              <a:ext uri="{FF2B5EF4-FFF2-40B4-BE49-F238E27FC236}">
                <a16:creationId xmlns:a16="http://schemas.microsoft.com/office/drawing/2014/main" id="{D391CA72-1DDC-7E49-4ADD-3ADA65335178}"/>
              </a:ext>
            </a:extLst>
          </p:cNvPr>
          <p:cNvSpPr txBox="1"/>
          <p:nvPr/>
        </p:nvSpPr>
        <p:spPr>
          <a:xfrm>
            <a:off x="337538" y="934065"/>
            <a:ext cx="6872748" cy="461665"/>
          </a:xfrm>
          <a:prstGeom prst="rect">
            <a:avLst/>
          </a:prstGeom>
          <a:noFill/>
        </p:spPr>
        <p:txBody>
          <a:bodyPr wrap="square" rtlCol="0">
            <a:spAutoFit/>
          </a:bodyPr>
          <a:lstStyle/>
          <a:p>
            <a:r>
              <a:rPr lang="en-US" sz="2400" b="1">
                <a:solidFill>
                  <a:srgbClr val="FFC000"/>
                </a:solidFill>
              </a:rPr>
              <a:t>SUNSHINE</a:t>
            </a:r>
            <a:r>
              <a:rPr lang="en-US"/>
              <a:t> – HỆ THỐNG WEB BOOKING ĐỊA ĐIỂM VUI CHƠI GIẢI TRÍ </a:t>
            </a:r>
          </a:p>
        </p:txBody>
      </p:sp>
    </p:spTree>
    <p:extLst>
      <p:ext uri="{BB962C8B-B14F-4D97-AF65-F5344CB8AC3E}">
        <p14:creationId xmlns:p14="http://schemas.microsoft.com/office/powerpoint/2010/main" val="362903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II</a:t>
            </a:r>
            <a:r>
              <a:rPr lang="en-US"/>
              <a:t>. Phân tích cạnh tranh </a:t>
            </a:r>
            <a:endParaRPr lang="vi-VN" dirty="0"/>
          </a:p>
        </p:txBody>
      </p:sp>
      <p:pic>
        <p:nvPicPr>
          <p:cNvPr id="6" name="Chỗ dành sẵn cho Nội dung 5">
            <a:extLst>
              <a:ext uri="{FF2B5EF4-FFF2-40B4-BE49-F238E27FC236}">
                <a16:creationId xmlns:a16="http://schemas.microsoft.com/office/drawing/2014/main" id="{D8B05F7F-7534-93CA-A9D9-EAB7E2BCA12E}"/>
              </a:ext>
            </a:extLst>
          </p:cNvPr>
          <p:cNvPicPr>
            <a:picLocks noGrp="1" noChangeAspect="1"/>
          </p:cNvPicPr>
          <p:nvPr>
            <p:ph sz="quarter" idx="13"/>
          </p:nvPr>
        </p:nvPicPr>
        <p:blipFill>
          <a:blip r:embed="rId2"/>
          <a:stretch>
            <a:fillRect/>
          </a:stretch>
        </p:blipFill>
        <p:spPr>
          <a:xfrm>
            <a:off x="2429960" y="903652"/>
            <a:ext cx="7332079" cy="5050695"/>
          </a:xfrm>
        </p:spPr>
      </p:pic>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a:p>
        </p:txBody>
      </p:sp>
    </p:spTree>
    <p:extLst>
      <p:ext uri="{BB962C8B-B14F-4D97-AF65-F5344CB8AC3E}">
        <p14:creationId xmlns:p14="http://schemas.microsoft.com/office/powerpoint/2010/main" val="46220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4508A-E085-80A1-79EF-2CEBA2602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B728A-06B9-E891-3258-462D59896F96}"/>
              </a:ext>
            </a:extLst>
          </p:cNvPr>
          <p:cNvSpPr>
            <a:spLocks noGrp="1"/>
          </p:cNvSpPr>
          <p:nvPr>
            <p:ph type="title"/>
          </p:nvPr>
        </p:nvSpPr>
        <p:spPr/>
        <p:txBody>
          <a:bodyPr lIns="91440" tIns="45720" rIns="91440" bIns="45720" anchor="t"/>
          <a:lstStyle/>
          <a:p>
            <a:r>
              <a:rPr lang="en-US" dirty="0"/>
              <a:t>II</a:t>
            </a:r>
            <a:r>
              <a:rPr lang="en-US"/>
              <a:t>. Phân tích cạnh tranh </a:t>
            </a:r>
            <a:endParaRPr lang="vi-VN" dirty="0"/>
          </a:p>
        </p:txBody>
      </p:sp>
      <p:sp>
        <p:nvSpPr>
          <p:cNvPr id="4" name="Slide Number Placeholder 3">
            <a:extLst>
              <a:ext uri="{FF2B5EF4-FFF2-40B4-BE49-F238E27FC236}">
                <a16:creationId xmlns:a16="http://schemas.microsoft.com/office/drawing/2014/main" id="{C8BAA617-8569-538B-AF4C-B31A4EB3094E}"/>
              </a:ext>
            </a:extLst>
          </p:cNvPr>
          <p:cNvSpPr>
            <a:spLocks noGrp="1"/>
          </p:cNvSpPr>
          <p:nvPr>
            <p:ph type="sldNum" sz="quarter" idx="12"/>
          </p:nvPr>
        </p:nvSpPr>
        <p:spPr/>
        <p:txBody>
          <a:bodyPr/>
          <a:lstStyle/>
          <a:p>
            <a:fld id="{9EA0BE3B-158A-4EDF-80DC-E394A0D1600F}" type="slidenum">
              <a:rPr lang="en-US" smtClean="0"/>
              <a:pPr/>
              <a:t>7</a:t>
            </a:fld>
            <a:endParaRPr lang="en-US"/>
          </a:p>
        </p:txBody>
      </p:sp>
      <p:graphicFrame>
        <p:nvGraphicFramePr>
          <p:cNvPr id="7" name="Chỗ dành sẵn cho Nội dung 6">
            <a:extLst>
              <a:ext uri="{FF2B5EF4-FFF2-40B4-BE49-F238E27FC236}">
                <a16:creationId xmlns:a16="http://schemas.microsoft.com/office/drawing/2014/main" id="{4A9059AD-BE49-882A-18FA-39D057B45CAE}"/>
              </a:ext>
            </a:extLst>
          </p:cNvPr>
          <p:cNvGraphicFramePr>
            <a:graphicFrameLocks noGrp="1"/>
          </p:cNvGraphicFramePr>
          <p:nvPr>
            <p:ph sz="quarter" idx="13"/>
            <p:extLst>
              <p:ext uri="{D42A27DB-BD31-4B8C-83A1-F6EECF244321}">
                <p14:modId xmlns:p14="http://schemas.microsoft.com/office/powerpoint/2010/main" val="4045400659"/>
              </p:ext>
            </p:extLst>
          </p:nvPr>
        </p:nvGraphicFramePr>
        <p:xfrm>
          <a:off x="338138" y="1058863"/>
          <a:ext cx="11515725" cy="4516120"/>
        </p:xfrm>
        <a:graphic>
          <a:graphicData uri="http://schemas.openxmlformats.org/drawingml/2006/table">
            <a:tbl>
              <a:tblPr firstRow="1" bandRow="1">
                <a:tableStyleId>{5C22544A-7EE6-4342-B048-85BDC9FD1C3A}</a:tableStyleId>
              </a:tblPr>
              <a:tblGrid>
                <a:gridCol w="2303145">
                  <a:extLst>
                    <a:ext uri="{9D8B030D-6E8A-4147-A177-3AD203B41FA5}">
                      <a16:colId xmlns:a16="http://schemas.microsoft.com/office/drawing/2014/main" val="3359875516"/>
                    </a:ext>
                  </a:extLst>
                </a:gridCol>
                <a:gridCol w="1514157">
                  <a:extLst>
                    <a:ext uri="{9D8B030D-6E8A-4147-A177-3AD203B41FA5}">
                      <a16:colId xmlns:a16="http://schemas.microsoft.com/office/drawing/2014/main" val="3742040219"/>
                    </a:ext>
                  </a:extLst>
                </a:gridCol>
                <a:gridCol w="1554480">
                  <a:extLst>
                    <a:ext uri="{9D8B030D-6E8A-4147-A177-3AD203B41FA5}">
                      <a16:colId xmlns:a16="http://schemas.microsoft.com/office/drawing/2014/main" val="3621784698"/>
                    </a:ext>
                  </a:extLst>
                </a:gridCol>
                <a:gridCol w="3840798">
                  <a:extLst>
                    <a:ext uri="{9D8B030D-6E8A-4147-A177-3AD203B41FA5}">
                      <a16:colId xmlns:a16="http://schemas.microsoft.com/office/drawing/2014/main" val="3927711200"/>
                    </a:ext>
                  </a:extLst>
                </a:gridCol>
                <a:gridCol w="2303145">
                  <a:extLst>
                    <a:ext uri="{9D8B030D-6E8A-4147-A177-3AD203B41FA5}">
                      <a16:colId xmlns:a16="http://schemas.microsoft.com/office/drawing/2014/main" val="3448166221"/>
                    </a:ext>
                  </a:extLst>
                </a:gridCol>
              </a:tblGrid>
              <a:tr h="370840">
                <a:tc>
                  <a:txBody>
                    <a:bodyPr/>
                    <a:lstStyle/>
                    <a:p>
                      <a:endParaRPr lang="en-US"/>
                    </a:p>
                  </a:txBody>
                  <a:tcPr/>
                </a:tc>
                <a:tc>
                  <a:txBody>
                    <a:bodyPr/>
                    <a:lstStyle/>
                    <a:p>
                      <a:r>
                        <a:rPr lang="en-US"/>
                        <a:t>Hỗ trợ tiếng Việt </a:t>
                      </a:r>
                    </a:p>
                  </a:txBody>
                  <a:tcPr/>
                </a:tc>
                <a:tc>
                  <a:txBody>
                    <a:bodyPr/>
                    <a:lstStyle/>
                    <a:p>
                      <a:r>
                        <a:rPr lang="en-US"/>
                        <a:t>Cá nhân hóa </a:t>
                      </a:r>
                    </a:p>
                  </a:txBody>
                  <a:tcPr/>
                </a:tc>
                <a:tc>
                  <a:txBody>
                    <a:bodyPr/>
                    <a:lstStyle/>
                    <a:p>
                      <a:r>
                        <a:rPr lang="en-US"/>
                        <a:t>Dịch vụ </a:t>
                      </a:r>
                    </a:p>
                  </a:txBody>
                  <a:tcPr/>
                </a:tc>
                <a:tc>
                  <a:txBody>
                    <a:bodyPr/>
                    <a:lstStyle/>
                    <a:p>
                      <a:r>
                        <a:rPr lang="en-US"/>
                        <a:t>Giá cả </a:t>
                      </a:r>
                    </a:p>
                  </a:txBody>
                  <a:tcPr/>
                </a:tc>
                <a:extLst>
                  <a:ext uri="{0D108BD9-81ED-4DB2-BD59-A6C34878D82A}">
                    <a16:rowId xmlns:a16="http://schemas.microsoft.com/office/drawing/2014/main" val="1815754671"/>
                  </a:ext>
                </a:extLst>
              </a:tr>
              <a:tr h="370840">
                <a:tc>
                  <a:txBody>
                    <a:bodyPr/>
                    <a:lstStyle/>
                    <a:p>
                      <a:r>
                        <a:rPr lang="en-US"/>
                        <a:t>Booking.com </a:t>
                      </a:r>
                    </a:p>
                  </a:txBody>
                  <a:tcPr/>
                </a:tc>
                <a:tc>
                  <a:txBody>
                    <a:bodyPr/>
                    <a:lstStyle/>
                    <a:p>
                      <a:r>
                        <a:rPr lang="en-US"/>
                        <a:t>Có </a:t>
                      </a:r>
                    </a:p>
                  </a:txBody>
                  <a:tcPr/>
                </a:tc>
                <a:tc>
                  <a:txBody>
                    <a:bodyPr/>
                    <a:lstStyle/>
                    <a:p>
                      <a:r>
                        <a:rPr lang="en-US"/>
                        <a:t>Không </a:t>
                      </a:r>
                    </a:p>
                  </a:txBody>
                  <a:tcPr/>
                </a:tc>
                <a:tc>
                  <a:txBody>
                    <a:bodyPr/>
                    <a:lstStyle/>
                    <a:p>
                      <a:r>
                        <a:rPr lang="en-US"/>
                        <a:t>Phổ thông </a:t>
                      </a:r>
                    </a:p>
                  </a:txBody>
                  <a:tcPr/>
                </a:tc>
                <a:tc>
                  <a:txBody>
                    <a:bodyPr/>
                    <a:lstStyle/>
                    <a:p>
                      <a:r>
                        <a:rPr lang="en-US"/>
                        <a:t>Cạnh tranh </a:t>
                      </a:r>
                    </a:p>
                  </a:txBody>
                  <a:tcPr/>
                </a:tc>
                <a:extLst>
                  <a:ext uri="{0D108BD9-81ED-4DB2-BD59-A6C34878D82A}">
                    <a16:rowId xmlns:a16="http://schemas.microsoft.com/office/drawing/2014/main" val="2564070148"/>
                  </a:ext>
                </a:extLst>
              </a:tr>
              <a:tr h="370840">
                <a:tc>
                  <a:txBody>
                    <a:bodyPr/>
                    <a:lstStyle/>
                    <a:p>
                      <a:r>
                        <a:rPr lang="en-US"/>
                        <a:t>Klook</a:t>
                      </a:r>
                    </a:p>
                  </a:txBody>
                  <a:tcPr/>
                </a:tc>
                <a:tc>
                  <a:txBody>
                    <a:bodyPr/>
                    <a:lstStyle/>
                    <a:p>
                      <a:r>
                        <a:rPr lang="en-US"/>
                        <a:t>Có </a:t>
                      </a:r>
                    </a:p>
                  </a:txBody>
                  <a:tcPr/>
                </a:tc>
                <a:tc>
                  <a:txBody>
                    <a:bodyPr/>
                    <a:lstStyle/>
                    <a:p>
                      <a:r>
                        <a:rPr lang="en-US"/>
                        <a:t>Không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Phổ thông </a:t>
                      </a:r>
                    </a:p>
                  </a:txBody>
                  <a:tcPr/>
                </a:tc>
                <a:tc>
                  <a:txBody>
                    <a:bodyPr/>
                    <a:lstStyle/>
                    <a:p>
                      <a:r>
                        <a:rPr lang="en-US"/>
                        <a:t>Cạnh tranh </a:t>
                      </a:r>
                    </a:p>
                  </a:txBody>
                  <a:tcPr/>
                </a:tc>
                <a:extLst>
                  <a:ext uri="{0D108BD9-81ED-4DB2-BD59-A6C34878D82A}">
                    <a16:rowId xmlns:a16="http://schemas.microsoft.com/office/drawing/2014/main" val="1996025220"/>
                  </a:ext>
                </a:extLst>
              </a:tr>
              <a:tr h="370840">
                <a:tc>
                  <a:txBody>
                    <a:bodyPr/>
                    <a:lstStyle/>
                    <a:p>
                      <a:r>
                        <a:rPr lang="en-US"/>
                        <a:t>Tripadvisor</a:t>
                      </a:r>
                    </a:p>
                  </a:txBody>
                  <a:tcPr/>
                </a:tc>
                <a:tc>
                  <a:txBody>
                    <a:bodyPr/>
                    <a:lstStyle/>
                    <a:p>
                      <a:r>
                        <a:rPr lang="en-US"/>
                        <a:t>Có </a:t>
                      </a:r>
                    </a:p>
                  </a:txBody>
                  <a:tcPr/>
                </a:tc>
                <a:tc>
                  <a:txBody>
                    <a:bodyPr/>
                    <a:lstStyle/>
                    <a:p>
                      <a:r>
                        <a:rPr lang="en-US"/>
                        <a:t>Không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Phổ thông </a:t>
                      </a:r>
                    </a:p>
                  </a:txBody>
                  <a:tcPr/>
                </a:tc>
                <a:tc>
                  <a:txBody>
                    <a:bodyPr/>
                    <a:lstStyle/>
                    <a:p>
                      <a:r>
                        <a:rPr lang="en-US"/>
                        <a:t>Cạnh tranh </a:t>
                      </a:r>
                    </a:p>
                  </a:txBody>
                  <a:tcPr/>
                </a:tc>
                <a:extLst>
                  <a:ext uri="{0D108BD9-81ED-4DB2-BD59-A6C34878D82A}">
                    <a16:rowId xmlns:a16="http://schemas.microsoft.com/office/drawing/2014/main" val="2727087250"/>
                  </a:ext>
                </a:extLst>
              </a:tr>
              <a:tr h="370840">
                <a:tc>
                  <a:txBody>
                    <a:bodyPr/>
                    <a:lstStyle/>
                    <a:p>
                      <a:r>
                        <a:rPr lang="en-US"/>
                        <a:t>Airbnb Luxe </a:t>
                      </a:r>
                    </a:p>
                  </a:txBody>
                  <a:tcPr/>
                </a:tc>
                <a:tc>
                  <a:txBody>
                    <a:bodyPr/>
                    <a:lstStyle/>
                    <a:p>
                      <a:r>
                        <a:rPr lang="en-US"/>
                        <a:t>Không </a:t>
                      </a:r>
                    </a:p>
                  </a:txBody>
                  <a:tcPr/>
                </a:tc>
                <a:tc>
                  <a:txBody>
                    <a:bodyPr/>
                    <a:lstStyle/>
                    <a:p>
                      <a:r>
                        <a:rPr lang="en-US"/>
                        <a:t>Phụ thuộc </a:t>
                      </a:r>
                    </a:p>
                  </a:txBody>
                  <a:tcPr/>
                </a:tc>
                <a:tc>
                  <a:txBody>
                    <a:bodyPr/>
                    <a:lstStyle/>
                    <a:p>
                      <a:r>
                        <a:rPr lang="en-US"/>
                        <a:t>VIP</a:t>
                      </a:r>
                    </a:p>
                  </a:txBody>
                  <a:tcPr/>
                </a:tc>
                <a:tc>
                  <a:txBody>
                    <a:bodyPr/>
                    <a:lstStyle/>
                    <a:p>
                      <a:r>
                        <a:rPr lang="en-US"/>
                        <a:t>Cao </a:t>
                      </a:r>
                    </a:p>
                  </a:txBody>
                  <a:tcPr/>
                </a:tc>
                <a:extLst>
                  <a:ext uri="{0D108BD9-81ED-4DB2-BD59-A6C34878D82A}">
                    <a16:rowId xmlns:a16="http://schemas.microsoft.com/office/drawing/2014/main" val="618071314"/>
                  </a:ext>
                </a:extLst>
              </a:tr>
              <a:tr h="370840">
                <a:tc>
                  <a:txBody>
                    <a:bodyPr/>
                    <a:lstStyle/>
                    <a:p>
                      <a:r>
                        <a:rPr lang="en-US"/>
                        <a:t>Eventbrite</a:t>
                      </a:r>
                    </a:p>
                  </a:txBody>
                  <a:tcPr/>
                </a:tc>
                <a:tc>
                  <a:txBody>
                    <a:bodyPr/>
                    <a:lstStyle/>
                    <a:p>
                      <a:r>
                        <a:rPr lang="en-US"/>
                        <a:t>Không </a:t>
                      </a:r>
                    </a:p>
                  </a:txBody>
                  <a:tcPr/>
                </a:tc>
                <a:tc>
                  <a:txBody>
                    <a:bodyPr/>
                    <a:lstStyle/>
                    <a:p>
                      <a:r>
                        <a:rPr lang="en-US"/>
                        <a:t>Không </a:t>
                      </a:r>
                    </a:p>
                  </a:txBody>
                  <a:tcPr/>
                </a:tc>
                <a:tc>
                  <a:txBody>
                    <a:bodyPr/>
                    <a:lstStyle/>
                    <a:p>
                      <a:r>
                        <a:rPr lang="en-US"/>
                        <a:t>VIP</a:t>
                      </a:r>
                    </a:p>
                  </a:txBody>
                  <a:tcPr/>
                </a:tc>
                <a:tc>
                  <a:txBody>
                    <a:bodyPr/>
                    <a:lstStyle/>
                    <a:p>
                      <a:r>
                        <a:rPr lang="en-US"/>
                        <a:t>Cao </a:t>
                      </a:r>
                    </a:p>
                  </a:txBody>
                  <a:tcPr/>
                </a:tc>
                <a:extLst>
                  <a:ext uri="{0D108BD9-81ED-4DB2-BD59-A6C34878D82A}">
                    <a16:rowId xmlns:a16="http://schemas.microsoft.com/office/drawing/2014/main" val="2823808264"/>
                  </a:ext>
                </a:extLst>
              </a:tr>
              <a:tr h="370840">
                <a:tc>
                  <a:txBody>
                    <a:bodyPr/>
                    <a:lstStyle/>
                    <a:p>
                      <a:r>
                        <a:rPr lang="en-US"/>
                        <a:t>Eleven Experience</a:t>
                      </a:r>
                    </a:p>
                  </a:txBody>
                  <a:tcPr/>
                </a:tc>
                <a:tc>
                  <a:txBody>
                    <a:bodyPr/>
                    <a:lstStyle/>
                    <a:p>
                      <a:r>
                        <a:rPr lang="en-US"/>
                        <a:t>Không </a:t>
                      </a:r>
                    </a:p>
                  </a:txBody>
                  <a:tcPr/>
                </a:tc>
                <a:tc>
                  <a:txBody>
                    <a:bodyPr/>
                    <a:lstStyle/>
                    <a:p>
                      <a:r>
                        <a:rPr lang="en-US"/>
                        <a:t>Có </a:t>
                      </a:r>
                    </a:p>
                  </a:txBody>
                  <a:tcPr/>
                </a:tc>
                <a:tc>
                  <a:txBody>
                    <a:bodyPr/>
                    <a:lstStyle/>
                    <a:p>
                      <a:r>
                        <a:rPr lang="en-US"/>
                        <a:t>VIP</a:t>
                      </a:r>
                    </a:p>
                  </a:txBody>
                  <a:tcPr/>
                </a:tc>
                <a:tc>
                  <a:txBody>
                    <a:bodyPr/>
                    <a:lstStyle/>
                    <a:p>
                      <a:r>
                        <a:rPr lang="en-US"/>
                        <a:t>Cao </a:t>
                      </a:r>
                    </a:p>
                  </a:txBody>
                  <a:tcPr/>
                </a:tc>
                <a:extLst>
                  <a:ext uri="{0D108BD9-81ED-4DB2-BD59-A6C34878D82A}">
                    <a16:rowId xmlns:a16="http://schemas.microsoft.com/office/drawing/2014/main" val="3624724174"/>
                  </a:ext>
                </a:extLst>
              </a:tr>
              <a:tr h="370840">
                <a:tc>
                  <a:txBody>
                    <a:bodyPr/>
                    <a:lstStyle/>
                    <a:p>
                      <a:r>
                        <a:rPr lang="en-US"/>
                        <a:t>Peekpro</a:t>
                      </a:r>
                    </a:p>
                  </a:txBody>
                  <a:tcPr/>
                </a:tc>
                <a:tc>
                  <a:txBody>
                    <a:bodyPr/>
                    <a:lstStyle/>
                    <a:p>
                      <a:r>
                        <a:rPr lang="en-US"/>
                        <a:t>Không </a:t>
                      </a:r>
                    </a:p>
                  </a:txBody>
                  <a:tcPr/>
                </a:tc>
                <a:tc>
                  <a:txBody>
                    <a:bodyPr/>
                    <a:lstStyle/>
                    <a:p>
                      <a:r>
                        <a:rPr lang="en-US"/>
                        <a:t>Có </a:t>
                      </a:r>
                    </a:p>
                  </a:txBody>
                  <a:tcPr/>
                </a:tc>
                <a:tc>
                  <a:txBody>
                    <a:bodyPr/>
                    <a:lstStyle/>
                    <a:p>
                      <a:r>
                        <a:rPr lang="en-US"/>
                        <a:t>Hệ thống đề xuất </a:t>
                      </a:r>
                    </a:p>
                  </a:txBody>
                  <a:tcPr/>
                </a:tc>
                <a:tc>
                  <a:txBody>
                    <a:bodyPr/>
                    <a:lstStyle/>
                    <a:p>
                      <a:r>
                        <a:rPr lang="en-US"/>
                        <a:t>Phụ thuộc </a:t>
                      </a:r>
                    </a:p>
                  </a:txBody>
                  <a:tcPr/>
                </a:tc>
                <a:extLst>
                  <a:ext uri="{0D108BD9-81ED-4DB2-BD59-A6C34878D82A}">
                    <a16:rowId xmlns:a16="http://schemas.microsoft.com/office/drawing/2014/main" val="484888104"/>
                  </a:ext>
                </a:extLst>
              </a:tr>
              <a:tr h="370840">
                <a:tc>
                  <a:txBody>
                    <a:bodyPr/>
                    <a:lstStyle/>
                    <a:p>
                      <a:r>
                        <a:rPr lang="en-US"/>
                        <a:t>Withlocals</a:t>
                      </a:r>
                    </a:p>
                  </a:txBody>
                  <a:tcPr/>
                </a:tc>
                <a:tc>
                  <a:txBody>
                    <a:bodyPr/>
                    <a:lstStyle/>
                    <a:p>
                      <a:r>
                        <a:rPr lang="en-US"/>
                        <a:t>Không </a:t>
                      </a:r>
                    </a:p>
                  </a:txBody>
                  <a:tcPr/>
                </a:tc>
                <a:tc>
                  <a:txBody>
                    <a:bodyPr/>
                    <a:lstStyle/>
                    <a:p>
                      <a:r>
                        <a:rPr lang="en-US"/>
                        <a:t>Có </a:t>
                      </a:r>
                    </a:p>
                  </a:txBody>
                  <a:tcPr/>
                </a:tc>
                <a:tc>
                  <a:txBody>
                    <a:bodyPr/>
                    <a:lstStyle/>
                    <a:p>
                      <a:r>
                        <a:rPr lang="en-US"/>
                        <a:t>Hệ thống đề xuất + Hướng dẫn viên đề xuất </a:t>
                      </a:r>
                    </a:p>
                  </a:txBody>
                  <a:tcPr/>
                </a:tc>
                <a:tc>
                  <a:txBody>
                    <a:bodyPr/>
                    <a:lstStyle/>
                    <a:p>
                      <a:r>
                        <a:rPr lang="en-US"/>
                        <a:t>Phụ thuộc </a:t>
                      </a:r>
                    </a:p>
                  </a:txBody>
                  <a:tcPr/>
                </a:tc>
                <a:extLst>
                  <a:ext uri="{0D108BD9-81ED-4DB2-BD59-A6C34878D82A}">
                    <a16:rowId xmlns:a16="http://schemas.microsoft.com/office/drawing/2014/main" val="2854059372"/>
                  </a:ext>
                </a:extLst>
              </a:tr>
              <a:tr h="370840">
                <a:tc>
                  <a:txBody>
                    <a:bodyPr/>
                    <a:lstStyle/>
                    <a:p>
                      <a:r>
                        <a:rPr lang="en-US"/>
                        <a:t>SUNSHINE </a:t>
                      </a:r>
                    </a:p>
                  </a:txBody>
                  <a:tcPr/>
                </a:tc>
                <a:tc>
                  <a:txBody>
                    <a:bodyPr/>
                    <a:lstStyle/>
                    <a:p>
                      <a:r>
                        <a:rPr lang="en-US"/>
                        <a:t>Có </a:t>
                      </a:r>
                    </a:p>
                  </a:txBody>
                  <a:tcPr/>
                </a:tc>
                <a:tc>
                  <a:txBody>
                    <a:bodyPr/>
                    <a:lstStyle/>
                    <a:p>
                      <a:r>
                        <a:rPr lang="en-US"/>
                        <a:t>Có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Hệ thống đề xuất + Hướng dẫn viên đề xuất </a:t>
                      </a:r>
                    </a:p>
                  </a:txBody>
                  <a:tcPr/>
                </a:tc>
                <a:tc>
                  <a:txBody>
                    <a:bodyPr/>
                    <a:lstStyle/>
                    <a:p>
                      <a:r>
                        <a:rPr lang="en-US"/>
                        <a:t>Cạnh tranh </a:t>
                      </a:r>
                    </a:p>
                  </a:txBody>
                  <a:tcPr/>
                </a:tc>
                <a:extLst>
                  <a:ext uri="{0D108BD9-81ED-4DB2-BD59-A6C34878D82A}">
                    <a16:rowId xmlns:a16="http://schemas.microsoft.com/office/drawing/2014/main" val="905303087"/>
                  </a:ext>
                </a:extLst>
              </a:tr>
            </a:tbl>
          </a:graphicData>
        </a:graphic>
      </p:graphicFrame>
    </p:spTree>
    <p:extLst>
      <p:ext uri="{BB962C8B-B14F-4D97-AF65-F5344CB8AC3E}">
        <p14:creationId xmlns:p14="http://schemas.microsoft.com/office/powerpoint/2010/main" val="307769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E6393-1575-80FA-2EF4-3609C273E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376C0-8180-2F61-872D-60AFC0BD1D54}"/>
              </a:ext>
            </a:extLst>
          </p:cNvPr>
          <p:cNvSpPr>
            <a:spLocks noGrp="1"/>
          </p:cNvSpPr>
          <p:nvPr>
            <p:ph type="title"/>
          </p:nvPr>
        </p:nvSpPr>
        <p:spPr/>
        <p:txBody>
          <a:bodyPr lIns="91440" tIns="45720" rIns="91440" bIns="45720" anchor="t"/>
          <a:lstStyle/>
          <a:p>
            <a:r>
              <a:rPr lang="en-US" dirty="0"/>
              <a:t>II</a:t>
            </a:r>
            <a:r>
              <a:rPr lang="en-US"/>
              <a:t>. Phân tích cạnh tranh </a:t>
            </a:r>
            <a:endParaRPr lang="vi-VN" dirty="0"/>
          </a:p>
        </p:txBody>
      </p:sp>
      <p:sp>
        <p:nvSpPr>
          <p:cNvPr id="4" name="Slide Number Placeholder 3">
            <a:extLst>
              <a:ext uri="{FF2B5EF4-FFF2-40B4-BE49-F238E27FC236}">
                <a16:creationId xmlns:a16="http://schemas.microsoft.com/office/drawing/2014/main" id="{1C41EAE4-2132-773C-98DA-D5EC85B535F8}"/>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8" name="Hộp Văn bản 7">
            <a:extLst>
              <a:ext uri="{FF2B5EF4-FFF2-40B4-BE49-F238E27FC236}">
                <a16:creationId xmlns:a16="http://schemas.microsoft.com/office/drawing/2014/main" id="{CF60B033-F73B-7E77-3303-7A4B4721D5E1}"/>
              </a:ext>
            </a:extLst>
          </p:cNvPr>
          <p:cNvSpPr txBox="1"/>
          <p:nvPr/>
        </p:nvSpPr>
        <p:spPr>
          <a:xfrm>
            <a:off x="338736" y="1006622"/>
            <a:ext cx="7416800" cy="1969770"/>
          </a:xfrm>
          <a:prstGeom prst="rect">
            <a:avLst/>
          </a:prstGeom>
          <a:noFill/>
        </p:spPr>
        <p:txBody>
          <a:bodyPr wrap="square" rtlCol="0">
            <a:spAutoFit/>
          </a:bodyPr>
          <a:lstStyle/>
          <a:p>
            <a:r>
              <a:rPr lang="en-US" sz="3200">
                <a:solidFill>
                  <a:srgbClr val="C00000"/>
                </a:solidFill>
              </a:rPr>
              <a:t>Ưu điểm : </a:t>
            </a:r>
            <a:endParaRPr lang="en-US" sz="3600">
              <a:solidFill>
                <a:srgbClr val="C00000"/>
              </a:solidFill>
            </a:endParaRPr>
          </a:p>
          <a:p>
            <a:pPr marL="285750" indent="-285750">
              <a:buFont typeface="Arial" panose="020B0604020202020204" pitchFamily="34" charset="0"/>
              <a:buChar char="•"/>
            </a:pPr>
            <a:r>
              <a:rPr lang="en-US"/>
              <a:t>Giao diện cơ bản , hỗ trợ translate sang tiếng Việt và nội dung tiếng Việt </a:t>
            </a:r>
          </a:p>
          <a:p>
            <a:pPr marL="285750" indent="-285750">
              <a:buFont typeface="Arial" panose="020B0604020202020204" pitchFamily="34" charset="0"/>
              <a:buChar char="•"/>
            </a:pPr>
            <a:r>
              <a:rPr lang="en-US"/>
              <a:t>Hệ thống cá nhân hóa hợp lý theo xu hướng mới nhất tại Việt Nam </a:t>
            </a:r>
          </a:p>
          <a:p>
            <a:pPr marL="285750" indent="-285750">
              <a:buFont typeface="Arial" panose="020B0604020202020204" pitchFamily="34" charset="0"/>
              <a:buChar char="•"/>
            </a:pPr>
            <a:r>
              <a:rPr lang="en-US"/>
              <a:t>Cá nhân hóa nhưng giá cả cạnh tranh </a:t>
            </a:r>
          </a:p>
          <a:p>
            <a:pPr marL="285750" indent="-285750">
              <a:buFont typeface="Arial" panose="020B0604020202020204" pitchFamily="34" charset="0"/>
              <a:buChar char="•"/>
            </a:pPr>
            <a:r>
              <a:rPr lang="en-US"/>
              <a:t>Xây dựng hệ thống và giao diện theo phản hồi từ cộng đồng  </a:t>
            </a:r>
            <a:br>
              <a:rPr lang="en-US"/>
            </a:br>
            <a:endParaRPr lang="en-US"/>
          </a:p>
        </p:txBody>
      </p:sp>
    </p:spTree>
    <p:extLst>
      <p:ext uri="{BB962C8B-B14F-4D97-AF65-F5344CB8AC3E}">
        <p14:creationId xmlns:p14="http://schemas.microsoft.com/office/powerpoint/2010/main" val="130569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dirty="0"/>
              <a:t>III. Thu </a:t>
            </a:r>
            <a:r>
              <a:rPr lang="en-US" dirty="0" err="1"/>
              <a:t>thập</a:t>
            </a:r>
            <a:r>
              <a:rPr lang="en-US" dirty="0"/>
              <a:t> </a:t>
            </a:r>
            <a:r>
              <a:rPr lang="en-US" dirty="0" err="1"/>
              <a:t>dữ</a:t>
            </a:r>
            <a:r>
              <a:rPr lang="en-US" dirty="0"/>
              <a:t> </a:t>
            </a:r>
            <a:r>
              <a:rPr lang="en-US" dirty="0" err="1"/>
              <a:t>liệu</a:t>
            </a:r>
            <a:endParaRPr lang="vi-VN"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r>
              <a:rPr lang="en-US" sz="2000" dirty="0" err="1"/>
              <a:t>Dữ</a:t>
            </a:r>
            <a:r>
              <a:rPr lang="en-US" sz="2000" dirty="0"/>
              <a:t> </a:t>
            </a:r>
            <a:r>
              <a:rPr lang="en-US" sz="2000" dirty="0" err="1"/>
              <a:t>liệu</a:t>
            </a:r>
            <a:r>
              <a:rPr lang="en-US" sz="2000" dirty="0"/>
              <a:t> </a:t>
            </a:r>
            <a:r>
              <a:rPr lang="en-US" sz="2000" dirty="0" err="1"/>
              <a:t>thu</a:t>
            </a:r>
            <a:r>
              <a:rPr lang="en-US" sz="2000" dirty="0"/>
              <a:t> </a:t>
            </a:r>
            <a:r>
              <a:rPr lang="en-US" sz="2000" dirty="0" err="1"/>
              <a:t>thập</a:t>
            </a:r>
            <a:r>
              <a:rPr lang="en-US" sz="2000" dirty="0"/>
              <a:t> </a:t>
            </a:r>
            <a:r>
              <a:rPr lang="en-US" sz="2000" dirty="0" err="1"/>
              <a:t>được</a:t>
            </a:r>
            <a:r>
              <a:rPr lang="en-US" sz="2000" dirty="0"/>
              <a:t> </a:t>
            </a:r>
            <a:r>
              <a:rPr lang="en-US" sz="2000" dirty="0" err="1"/>
              <a:t>gồm</a:t>
            </a:r>
            <a:r>
              <a:rPr lang="en-US" sz="2000" dirty="0"/>
              <a:t> </a:t>
            </a:r>
            <a:r>
              <a:rPr lang="en-US" sz="2000" dirty="0" err="1"/>
              <a:t>danh</a:t>
            </a:r>
            <a:r>
              <a:rPr lang="en-US" sz="2000" dirty="0"/>
              <a:t> </a:t>
            </a:r>
            <a:r>
              <a:rPr lang="en-US" sz="2000" dirty="0" err="1"/>
              <a:t>sách</a:t>
            </a:r>
            <a:r>
              <a:rPr lang="en-US" sz="2000" dirty="0"/>
              <a:t> </a:t>
            </a:r>
            <a:r>
              <a:rPr lang="en-US" sz="2000" dirty="0" err="1"/>
              <a:t>công</a:t>
            </a:r>
            <a:r>
              <a:rPr lang="en-US" sz="2000" dirty="0"/>
              <a:t> ty, </a:t>
            </a:r>
            <a:r>
              <a:rPr lang="en-US" sz="2000" dirty="0" err="1"/>
              <a:t>lịch</a:t>
            </a:r>
            <a:r>
              <a:rPr lang="en-US" sz="2000" dirty="0"/>
              <a:t> </a:t>
            </a:r>
            <a:r>
              <a:rPr lang="en-US" sz="2000" dirty="0" err="1"/>
              <a:t>sử</a:t>
            </a:r>
            <a:r>
              <a:rPr lang="en-US" sz="2000" dirty="0"/>
              <a:t> </a:t>
            </a:r>
            <a:r>
              <a:rPr lang="en-US" sz="2000" dirty="0" err="1"/>
              <a:t>giao</a:t>
            </a:r>
            <a:r>
              <a:rPr lang="en-US" sz="2000" dirty="0"/>
              <a:t> </a:t>
            </a:r>
            <a:r>
              <a:rPr lang="en-US" sz="2000" dirty="0" err="1"/>
              <a:t>dịch</a:t>
            </a:r>
            <a:r>
              <a:rPr lang="en-US" sz="2000" dirty="0"/>
              <a:t> </a:t>
            </a:r>
            <a:r>
              <a:rPr lang="en-US" sz="2000" dirty="0" err="1"/>
              <a:t>chứng</a:t>
            </a:r>
            <a:r>
              <a:rPr lang="en-US" sz="2000" dirty="0"/>
              <a:t> </a:t>
            </a:r>
            <a:r>
              <a:rPr lang="en-US" sz="2000" dirty="0" err="1"/>
              <a:t>khoán</a:t>
            </a:r>
            <a:r>
              <a:rPr lang="en-US" sz="2000" dirty="0"/>
              <a:t>, </a:t>
            </a:r>
            <a:r>
              <a:rPr lang="en-US" sz="2000" dirty="0" err="1"/>
              <a:t>và</a:t>
            </a:r>
            <a:r>
              <a:rPr lang="en-US" sz="2000" dirty="0"/>
              <a:t> </a:t>
            </a:r>
            <a:r>
              <a:rPr lang="en-US" sz="2000" dirty="0" err="1"/>
              <a:t>các</a:t>
            </a:r>
            <a:r>
              <a:rPr lang="en-US" sz="2000" dirty="0"/>
              <a:t> </a:t>
            </a:r>
            <a:r>
              <a:rPr lang="en-US" sz="2000" dirty="0" err="1"/>
              <a:t>bản</a:t>
            </a:r>
            <a:r>
              <a:rPr lang="en-US" sz="2000" dirty="0"/>
              <a:t> tin </a:t>
            </a:r>
            <a:r>
              <a:rPr lang="en-US" sz="2000" dirty="0" err="1"/>
              <a:t>tài</a:t>
            </a:r>
            <a:r>
              <a:rPr lang="en-US" sz="2000" dirty="0"/>
              <a:t> </a:t>
            </a:r>
            <a:r>
              <a:rPr lang="en-US" sz="2000" dirty="0" err="1"/>
              <a:t>chính</a:t>
            </a:r>
            <a:r>
              <a:rPr lang="en-US" sz="2000" dirty="0"/>
              <a:t> </a:t>
            </a:r>
            <a:r>
              <a:rPr lang="en-US" sz="2000" dirty="0" err="1"/>
              <a:t>của</a:t>
            </a:r>
            <a:r>
              <a:rPr lang="en-US" sz="2000" dirty="0"/>
              <a:t> </a:t>
            </a:r>
            <a:r>
              <a:rPr lang="en-US" sz="2000" dirty="0" err="1"/>
              <a:t>công</a:t>
            </a:r>
            <a:r>
              <a:rPr lang="en-US" sz="2000" dirty="0"/>
              <a:t> ty</a:t>
            </a:r>
          </a:p>
          <a:p>
            <a:r>
              <a:rPr lang="en-US" sz="2000" dirty="0" err="1"/>
              <a:t>Dữ</a:t>
            </a:r>
            <a:r>
              <a:rPr lang="en-US" sz="2000" dirty="0"/>
              <a:t> </a:t>
            </a:r>
            <a:r>
              <a:rPr lang="en-US" sz="2000" dirty="0" err="1"/>
              <a:t>liệu</a:t>
            </a:r>
            <a:r>
              <a:rPr lang="en-US" sz="2000" dirty="0"/>
              <a:t> </a:t>
            </a:r>
            <a:r>
              <a:rPr lang="en-US" sz="2000" dirty="0" err="1"/>
              <a:t>công</a:t>
            </a:r>
            <a:r>
              <a:rPr lang="en-US" sz="2000" dirty="0"/>
              <a:t> ty </a:t>
            </a:r>
            <a:r>
              <a:rPr lang="en-US" sz="2000" dirty="0" err="1"/>
              <a:t>niêm</a:t>
            </a:r>
            <a:r>
              <a:rPr lang="en-US" sz="2000" dirty="0"/>
              <a:t> </a:t>
            </a:r>
            <a:r>
              <a:rPr lang="en-US" sz="2000" dirty="0" err="1"/>
              <a:t>yết</a:t>
            </a:r>
            <a:r>
              <a:rPr lang="en-US" sz="2000" dirty="0"/>
              <a:t> </a:t>
            </a:r>
            <a:r>
              <a:rPr lang="en-US" sz="2000" dirty="0" err="1"/>
              <a:t>gồm</a:t>
            </a:r>
            <a:r>
              <a:rPr lang="en-US" sz="2000" dirty="0"/>
              <a:t> </a:t>
            </a:r>
            <a:r>
              <a:rPr lang="en-US" sz="2000" dirty="0" err="1"/>
              <a:t>các</a:t>
            </a:r>
            <a:r>
              <a:rPr lang="en-US" sz="2000" dirty="0"/>
              <a:t> </a:t>
            </a:r>
            <a:r>
              <a:rPr lang="en-US" sz="2000" dirty="0" err="1"/>
              <a:t>trường</a:t>
            </a:r>
            <a:r>
              <a:rPr lang="en-US" sz="2000" dirty="0"/>
              <a:t>:</a:t>
            </a:r>
          </a:p>
          <a:p>
            <a:pPr lvl="1"/>
            <a:r>
              <a:rPr lang="en-US" sz="1600" dirty="0"/>
              <a:t>Ticker: </a:t>
            </a:r>
            <a:r>
              <a:rPr lang="en-US" sz="1600" dirty="0" err="1"/>
              <a:t>Mã</a:t>
            </a:r>
            <a:r>
              <a:rPr lang="en-US" sz="1600" dirty="0"/>
              <a:t> </a:t>
            </a:r>
            <a:r>
              <a:rPr lang="en-US" sz="1600" dirty="0" err="1"/>
              <a:t>chứng</a:t>
            </a:r>
            <a:r>
              <a:rPr lang="en-US" sz="1600" dirty="0"/>
              <a:t> </a:t>
            </a:r>
            <a:r>
              <a:rPr lang="en-US" sz="1600" dirty="0" err="1"/>
              <a:t>khoán</a:t>
            </a:r>
            <a:r>
              <a:rPr lang="en-US" sz="1600" dirty="0"/>
              <a:t> </a:t>
            </a:r>
            <a:r>
              <a:rPr lang="en-US" sz="1600" dirty="0" err="1"/>
              <a:t>của</a:t>
            </a:r>
            <a:r>
              <a:rPr lang="en-US" sz="1600" dirty="0"/>
              <a:t> </a:t>
            </a:r>
            <a:r>
              <a:rPr lang="en-US" sz="1600" dirty="0" err="1"/>
              <a:t>công</a:t>
            </a:r>
            <a:r>
              <a:rPr lang="en-US" sz="1600" dirty="0"/>
              <a:t> ty</a:t>
            </a:r>
          </a:p>
          <a:p>
            <a:pPr lvl="1"/>
            <a:r>
              <a:rPr lang="en-US" sz="1600" dirty="0" err="1"/>
              <a:t>organName</a:t>
            </a:r>
            <a:r>
              <a:rPr lang="en-US" sz="1600" dirty="0"/>
              <a:t>: </a:t>
            </a:r>
            <a:r>
              <a:rPr lang="en-US" sz="1600" dirty="0" err="1"/>
              <a:t>tên</a:t>
            </a:r>
            <a:r>
              <a:rPr lang="en-US" sz="1600" dirty="0"/>
              <a:t> </a:t>
            </a:r>
            <a:r>
              <a:rPr lang="en-US" sz="1600" dirty="0" err="1"/>
              <a:t>đầy</a:t>
            </a:r>
            <a:r>
              <a:rPr lang="en-US" sz="1600" dirty="0"/>
              <a:t> </a:t>
            </a:r>
            <a:r>
              <a:rPr lang="en-US" sz="1600" dirty="0" err="1"/>
              <a:t>đủ</a:t>
            </a:r>
            <a:r>
              <a:rPr lang="en-US" sz="1600" dirty="0"/>
              <a:t> </a:t>
            </a:r>
            <a:r>
              <a:rPr lang="en-US" sz="1600" dirty="0" err="1"/>
              <a:t>của</a:t>
            </a:r>
            <a:r>
              <a:rPr lang="en-US" sz="1600" dirty="0"/>
              <a:t> </a:t>
            </a:r>
            <a:r>
              <a:rPr lang="en-US" sz="1600" dirty="0" err="1"/>
              <a:t>công</a:t>
            </a:r>
            <a:r>
              <a:rPr lang="en-US" sz="1600" dirty="0"/>
              <a:t> ty</a:t>
            </a:r>
          </a:p>
          <a:p>
            <a:pPr lvl="1"/>
            <a:r>
              <a:rPr lang="en-US" sz="1600" dirty="0" err="1"/>
              <a:t>organTypeCode</a:t>
            </a:r>
            <a:r>
              <a:rPr lang="en-US" sz="1600" dirty="0"/>
              <a:t>: </a:t>
            </a:r>
            <a:r>
              <a:rPr lang="en-US" sz="1600" dirty="0" err="1"/>
              <a:t>loại</a:t>
            </a:r>
            <a:r>
              <a:rPr lang="en-US" sz="1600" dirty="0"/>
              <a:t> </a:t>
            </a:r>
            <a:r>
              <a:rPr lang="en-US" sz="1600" dirty="0" err="1"/>
              <a:t>công</a:t>
            </a:r>
            <a:r>
              <a:rPr lang="en-US" sz="1600" dirty="0"/>
              <a:t> ty</a:t>
            </a:r>
          </a:p>
          <a:p>
            <a:pPr lvl="1"/>
            <a:r>
              <a:rPr lang="en-US" sz="1600" dirty="0" err="1"/>
              <a:t>comGroupCode</a:t>
            </a:r>
            <a:r>
              <a:rPr lang="en-US" sz="1600" dirty="0"/>
              <a:t>: </a:t>
            </a:r>
            <a:r>
              <a:rPr lang="en-US" sz="1600" dirty="0" err="1"/>
              <a:t>tên</a:t>
            </a:r>
            <a:r>
              <a:rPr lang="en-US" sz="1600" dirty="0"/>
              <a:t> </a:t>
            </a:r>
            <a:r>
              <a:rPr lang="en-US" sz="1600" dirty="0" err="1"/>
              <a:t>dàn</a:t>
            </a:r>
            <a:r>
              <a:rPr lang="en-US" sz="1600" dirty="0"/>
              <a:t> </a:t>
            </a:r>
            <a:r>
              <a:rPr lang="en-US" sz="1600" dirty="0" err="1"/>
              <a:t>giao</a:t>
            </a:r>
            <a:r>
              <a:rPr lang="en-US" sz="1600" dirty="0"/>
              <a:t> </a:t>
            </a:r>
            <a:r>
              <a:rPr lang="en-US" sz="1600" dirty="0" err="1"/>
              <a:t>dịch</a:t>
            </a:r>
            <a:endParaRPr lang="en-US" sz="1600"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9" name="Picture 8">
            <a:extLst>
              <a:ext uri="{FF2B5EF4-FFF2-40B4-BE49-F238E27FC236}">
                <a16:creationId xmlns:a16="http://schemas.microsoft.com/office/drawing/2014/main" id="{DC18046E-1300-E32C-E05C-E50303DF9149}"/>
              </a:ext>
            </a:extLst>
          </p:cNvPr>
          <p:cNvPicPr>
            <a:picLocks noChangeAspect="1"/>
          </p:cNvPicPr>
          <p:nvPr/>
        </p:nvPicPr>
        <p:blipFill>
          <a:blip r:embed="rId2"/>
          <a:stretch>
            <a:fillRect/>
          </a:stretch>
        </p:blipFill>
        <p:spPr>
          <a:xfrm>
            <a:off x="6282228" y="1793901"/>
            <a:ext cx="5094470" cy="3760806"/>
          </a:xfrm>
          <a:prstGeom prst="rect">
            <a:avLst/>
          </a:prstGeom>
        </p:spPr>
      </p:pic>
    </p:spTree>
    <p:extLst>
      <p:ext uri="{BB962C8B-B14F-4D97-AF65-F5344CB8AC3E}">
        <p14:creationId xmlns:p14="http://schemas.microsoft.com/office/powerpoint/2010/main" val="1083008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18d4b73-4755-4f7b-adce-700f84c36b3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A8DBB12C60ACD43B0AB6D040C2D7D2E" ma:contentTypeVersion="18" ma:contentTypeDescription="Create a new document." ma:contentTypeScope="" ma:versionID="19b0037b3f3a294531db33d370fae398">
  <xsd:schema xmlns:xsd="http://www.w3.org/2001/XMLSchema" xmlns:xs="http://www.w3.org/2001/XMLSchema" xmlns:p="http://schemas.microsoft.com/office/2006/metadata/properties" xmlns:ns3="518d4b73-4755-4f7b-adce-700f84c36b3a" xmlns:ns4="9b3f2b1c-b569-4ae8-ae62-019454d7d587" targetNamespace="http://schemas.microsoft.com/office/2006/metadata/properties" ma:root="true" ma:fieldsID="0f52a82ba5b22adcf2b3b24eadcf7222" ns3:_="" ns4:_="">
    <xsd:import namespace="518d4b73-4755-4f7b-adce-700f84c36b3a"/>
    <xsd:import namespace="9b3f2b1c-b569-4ae8-ae62-019454d7d58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8d4b73-4755-4f7b-adce-700f84c36b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Location" ma:index="24" nillable="true" ma:displayName="Location" ma:descrip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b3f2b1c-b569-4ae8-ae62-019454d7d58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22684A-E460-4A62-8B54-26F5108C2616}">
  <ds:schemaRefs>
    <ds:schemaRef ds:uri="http://schemas.microsoft.com/office/2006/documentManagement/types"/>
    <ds:schemaRef ds:uri="http://schemas.microsoft.com/office/infopath/2007/PartnerControls"/>
    <ds:schemaRef ds:uri="http://purl.org/dc/dcmitype/"/>
    <ds:schemaRef ds:uri="9b3f2b1c-b569-4ae8-ae62-019454d7d587"/>
    <ds:schemaRef ds:uri="http://schemas.openxmlformats.org/package/2006/metadata/core-properties"/>
    <ds:schemaRef ds:uri="http://www.w3.org/XML/1998/namespace"/>
    <ds:schemaRef ds:uri="http://purl.org/dc/elements/1.1/"/>
    <ds:schemaRef ds:uri="518d4b73-4755-4f7b-adce-700f84c36b3a"/>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46BF2B47-B48B-4CFF-8481-1C9F40F83AAB}">
  <ds:schemaRefs>
    <ds:schemaRef ds:uri="518d4b73-4755-4f7b-adce-700f84c36b3a"/>
    <ds:schemaRef ds:uri="9b3f2b1c-b569-4ae8-ae62-019454d7d5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1423A5-5A54-47E2-8876-0AAF825710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340</TotalTime>
  <Words>2499</Words>
  <Application>Microsoft Office PowerPoint</Application>
  <PresentationFormat>Màn hình rộng</PresentationFormat>
  <Paragraphs>261</Paragraphs>
  <Slides>30</Slides>
  <Notes>1</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30</vt:i4>
      </vt:variant>
    </vt:vector>
  </HeadingPairs>
  <TitlesOfParts>
    <vt:vector size="36" baseType="lpstr">
      <vt:lpstr>Manrope</vt:lpstr>
      <vt:lpstr>Arial</vt:lpstr>
      <vt:lpstr>Calibri</vt:lpstr>
      <vt:lpstr>Cambria Math</vt:lpstr>
      <vt:lpstr>Lato</vt:lpstr>
      <vt:lpstr>Office Theme</vt:lpstr>
      <vt:lpstr>Bản trình bày PowerPoint</vt:lpstr>
      <vt:lpstr>Bản trình bày PowerPoint</vt:lpstr>
      <vt:lpstr>Nội dung</vt:lpstr>
      <vt:lpstr>I. Giới thiệu chung </vt:lpstr>
      <vt:lpstr>I. Giới thiệu chung </vt:lpstr>
      <vt:lpstr>II. Phân tích cạnh tranh </vt:lpstr>
      <vt:lpstr>II. Phân tích cạnh tranh </vt:lpstr>
      <vt:lpstr>II. Phân tích cạnh tranh </vt:lpstr>
      <vt:lpstr>III. Thu thập dữ liệu</vt:lpstr>
      <vt:lpstr>III. Thu thập dữ liệu</vt:lpstr>
      <vt:lpstr>III. Thu thập dữ liệu</vt:lpstr>
      <vt:lpstr>III. Thu thập dữ liệu</vt:lpstr>
      <vt:lpstr>IV. Tiền xử lý dữ liệu</vt:lpstr>
      <vt:lpstr>IV. Tiền xử lý dữ liệu</vt:lpstr>
      <vt:lpstr>V. Xây dựng mô hình dự đoán</vt:lpstr>
      <vt:lpstr>V. Xây dựng mô hình dự đoán</vt:lpstr>
      <vt:lpstr>V. Xây dựng mô hình dự đoán</vt:lpstr>
      <vt:lpstr>V. Xây dựng mô hình dự đoán</vt:lpstr>
      <vt:lpstr>V. Xây dựng mô hình dự đoán</vt:lpstr>
      <vt:lpstr>V. Xây dựng mô hình dự đoán</vt:lpstr>
      <vt:lpstr>VI. Đánh giá mô hình</vt:lpstr>
      <vt:lpstr>VI. Đánh giá mô hình</vt:lpstr>
      <vt:lpstr>VI. Đánh giá mô hình</vt:lpstr>
      <vt:lpstr>VII. Triển khai mô hình</vt:lpstr>
      <vt:lpstr>VII. Triển khai mô hình</vt:lpstr>
      <vt:lpstr>VII. Triển khai mô hình</vt:lpstr>
      <vt:lpstr>VII. Triển khai mô hình</vt:lpstr>
      <vt:lpstr>VII. Triển khai mô hình</vt:lpstr>
      <vt:lpstr>VII. Triển khai mô hình</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Tran An Khang 20210463</cp:lastModifiedBy>
  <cp:revision>13</cp:revision>
  <dcterms:created xsi:type="dcterms:W3CDTF">2021-05-28T04:32:29Z</dcterms:created>
  <dcterms:modified xsi:type="dcterms:W3CDTF">2025-05-26T07:04:26Z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0x0101008A8DBB12C60ACD43B0AB6D040C2D7D2E</vt:lpwstr>
  </property>
</Properties>
</file>